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2"/>
  </p:notesMasterIdLst>
  <p:sldIdLst>
    <p:sldId id="2801" r:id="rId2"/>
    <p:sldId id="2839" r:id="rId3"/>
    <p:sldId id="2840" r:id="rId4"/>
    <p:sldId id="2841" r:id="rId5"/>
    <p:sldId id="2842" r:id="rId6"/>
    <p:sldId id="2843" r:id="rId7"/>
    <p:sldId id="2844" r:id="rId8"/>
    <p:sldId id="2845" r:id="rId9"/>
    <p:sldId id="2846" r:id="rId10"/>
    <p:sldId id="2829" r:id="rId11"/>
    <p:sldId id="2828" r:id="rId12"/>
    <p:sldId id="2652" r:id="rId13"/>
    <p:sldId id="2191" r:id="rId14"/>
    <p:sldId id="2047" r:id="rId15"/>
    <p:sldId id="2657" r:id="rId16"/>
    <p:sldId id="2691" r:id="rId17"/>
    <p:sldId id="2661" r:id="rId18"/>
    <p:sldId id="2658" r:id="rId19"/>
    <p:sldId id="2663" r:id="rId20"/>
    <p:sldId id="2665" r:id="rId21"/>
    <p:sldId id="2668" r:id="rId22"/>
    <p:sldId id="2868" r:id="rId23"/>
    <p:sldId id="2833" r:id="rId24"/>
    <p:sldId id="2869" r:id="rId25"/>
    <p:sldId id="2871" r:id="rId26"/>
    <p:sldId id="2872" r:id="rId27"/>
    <p:sldId id="2873" r:id="rId28"/>
    <p:sldId id="2874" r:id="rId29"/>
    <p:sldId id="2875" r:id="rId30"/>
    <p:sldId id="16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D966"/>
    <a:srgbClr val="FFF2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60" autoAdjust="0"/>
    <p:restoredTop sz="82919" autoAdjust="0"/>
  </p:normalViewPr>
  <p:slideViewPr>
    <p:cSldViewPr snapToGrid="0">
      <p:cViewPr varScale="1">
        <p:scale>
          <a:sx n="96" d="100"/>
          <a:sy n="96" d="100"/>
        </p:scale>
        <p:origin x="1149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1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772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27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617E-6755-4A57-B94C-A5C557BF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D9432-465E-4B0D-8D76-78F22AE5AA81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2474A3-6FE1-4F1E-BF25-14022BD46F14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4DB05E-3E6B-4569-ADED-516CA7F5C02A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D32DAE3-26B8-4D10-B482-23D6846CD4E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1" r:id="rId3"/>
    <p:sldLayoutId id="2147483693" r:id="rId4"/>
    <p:sldLayoutId id="2147483695" r:id="rId5"/>
    <p:sldLayoutId id="2147483696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manythings.org/an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14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RNN</a:t>
            </a:r>
            <a:r>
              <a:rPr lang="ko-KR" altLang="en-US" dirty="0"/>
              <a:t>을 이용한 기계번역 </a:t>
            </a:r>
            <a:r>
              <a:rPr lang="en-US" altLang="ko-KR" dirty="0"/>
              <a:t>: Seq2Seq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EC7247-A12E-460B-BDF0-A7A3DC6855A8}"/>
              </a:ext>
            </a:extLst>
          </p:cNvPr>
          <p:cNvSpPr/>
          <p:nvPr/>
        </p:nvSpPr>
        <p:spPr>
          <a:xfrm>
            <a:off x="4937060" y="4329780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15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예제</a:t>
            </a:r>
            <a:r>
              <a:rPr lang="en-US" altLang="ko-KR" b="1" dirty="0"/>
              <a:t>) </a:t>
            </a: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en-US" altLang="ko-KR" b="1" dirty="0"/>
              <a:t>: RNN </a:t>
            </a:r>
            <a:r>
              <a:rPr lang="ko-KR" altLang="en-US" b="1" dirty="0"/>
              <a:t>사용한 기계번역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79CE27-B424-488A-B072-EA208054B088}"/>
              </a:ext>
            </a:extLst>
          </p:cNvPr>
          <p:cNvGrpSpPr/>
          <p:nvPr/>
        </p:nvGrpSpPr>
        <p:grpSpPr>
          <a:xfrm>
            <a:off x="801148" y="1291654"/>
            <a:ext cx="9993109" cy="3668202"/>
            <a:chOff x="323353" y="2177221"/>
            <a:chExt cx="9993109" cy="3668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A98AD9-B48A-41DD-BC38-C67C8381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53" y="2177221"/>
              <a:ext cx="9993108" cy="36682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F98FEE-D9FD-4C13-9BF5-A54DCFCD8BB9}"/>
                </a:ext>
              </a:extLst>
            </p:cNvPr>
            <p:cNvSpPr txBox="1"/>
            <p:nvPr/>
          </p:nvSpPr>
          <p:spPr>
            <a:xfrm>
              <a:off x="2129814" y="2335213"/>
              <a:ext cx="207301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소스의 벡터표현으로 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디코더의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초기값으로 사용한다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BB4C0-E398-4487-9BCB-EFE90082E241}"/>
                </a:ext>
              </a:extLst>
            </p:cNvPr>
            <p:cNvSpPr txBox="1"/>
            <p:nvPr/>
          </p:nvSpPr>
          <p:spPr>
            <a:xfrm>
              <a:off x="389615" y="4520875"/>
              <a:ext cx="1742661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 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  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B2A3B-148E-46D9-AAA4-A22B40C54272}"/>
                </a:ext>
              </a:extLst>
            </p:cNvPr>
            <p:cNvSpPr txBox="1"/>
            <p:nvPr/>
          </p:nvSpPr>
          <p:spPr>
            <a:xfrm>
              <a:off x="1027990" y="3324330"/>
              <a:ext cx="10550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초기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 </a:t>
              </a: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상태 벡터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대부분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0)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E60D52-097B-4F27-B16F-456F83EE0887}"/>
                </a:ext>
              </a:extLst>
            </p:cNvPr>
            <p:cNvSpPr txBox="1"/>
            <p:nvPr/>
          </p:nvSpPr>
          <p:spPr>
            <a:xfrm>
              <a:off x="8798308" y="2813175"/>
              <a:ext cx="151815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타켓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문장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0FA6A-12AF-4DF3-9D2F-108F9F869D36}"/>
                </a:ext>
              </a:extLst>
            </p:cNvPr>
            <p:cNvSpPr txBox="1"/>
            <p:nvPr/>
          </p:nvSpPr>
          <p:spPr>
            <a:xfrm>
              <a:off x="8642773" y="4451895"/>
              <a:ext cx="15181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ß"/>
              </a:pP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출력 단어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  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임베딩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4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023FB-680D-4F38-B2B5-1FBB26E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분류기</a:t>
            </a:r>
            <a:r>
              <a:rPr lang="en-US" altLang="ko-KR" dirty="0"/>
              <a:t>(neural classifiers) </a:t>
            </a:r>
            <a:r>
              <a:rPr lang="ko-KR" altLang="en-US" dirty="0"/>
              <a:t>및 언어 모델과 유사하게 분류 부분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텍스트의 벡터 표현에서 토큰 확률을 얻는 방법</a:t>
            </a:r>
            <a:r>
              <a:rPr lang="en-US" altLang="ko-KR" dirty="0"/>
              <a:t>)</a:t>
            </a:r>
            <a:r>
              <a:rPr lang="ko-KR" altLang="en-US" dirty="0"/>
              <a:t>에 대해 매우 간단한 방식으로 생각할 수 있습니다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3C2D04-9788-4DE7-8E77-A2AB48031A4A}"/>
              </a:ext>
            </a:extLst>
          </p:cNvPr>
          <p:cNvGrpSpPr/>
          <p:nvPr/>
        </p:nvGrpSpPr>
        <p:grpSpPr>
          <a:xfrm>
            <a:off x="903041" y="1726130"/>
            <a:ext cx="9257590" cy="4380905"/>
            <a:chOff x="903041" y="1726130"/>
            <a:chExt cx="9257590" cy="43809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BAE889-5BCD-42B0-BE28-C3876FF3AD7B}"/>
                </a:ext>
              </a:extLst>
            </p:cNvPr>
            <p:cNvGrpSpPr/>
            <p:nvPr/>
          </p:nvGrpSpPr>
          <p:grpSpPr>
            <a:xfrm>
              <a:off x="903041" y="1726130"/>
              <a:ext cx="9257590" cy="4366706"/>
              <a:chOff x="903041" y="1726130"/>
              <a:chExt cx="9257590" cy="4366706"/>
            </a:xfrm>
          </p:grpSpPr>
          <p:pic>
            <p:nvPicPr>
              <p:cNvPr id="10242" name="Picture 2" descr="https://wikidocs.net/images/page/178172/Fig_01_05.png">
                <a:extLst>
                  <a:ext uri="{FF2B5EF4-FFF2-40B4-BE49-F238E27FC236}">
                    <a16:creationId xmlns:a16="http://schemas.microsoft.com/office/drawing/2014/main" id="{D0A923F7-57C8-442E-9C4C-7A7D574E5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41" y="1726130"/>
                <a:ext cx="9115602" cy="43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A1E7C-D484-4736-8F4A-6FF95D823DFB}"/>
                  </a:ext>
                </a:extLst>
              </p:cNvPr>
              <p:cNvSpPr txBox="1"/>
              <p:nvPr/>
            </p:nvSpPr>
            <p:spPr>
              <a:xfrm>
                <a:off x="6096000" y="3818611"/>
                <a:ext cx="1906420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h: 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벡터 표현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소스와 </a:t>
                </a:r>
                <a:endPara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이전 기억상태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)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A1C94-77C2-4756-BD8A-900CB0069820}"/>
                  </a:ext>
                </a:extLst>
              </p:cNvPr>
              <p:cNvSpPr txBox="1"/>
              <p:nvPr/>
            </p:nvSpPr>
            <p:spPr>
              <a:xfrm>
                <a:off x="3095329" y="2551918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16962-C25B-4345-9E40-C3D97B42A118}"/>
                  </a:ext>
                </a:extLst>
              </p:cNvPr>
              <p:cNvSpPr txBox="1"/>
              <p:nvPr/>
            </p:nvSpPr>
            <p:spPr>
              <a:xfrm>
                <a:off x="3135086" y="2580316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701F8-5134-4190-A26B-7010E45FF8D4}"/>
                  </a:ext>
                </a:extLst>
              </p:cNvPr>
              <p:cNvSpPr txBox="1"/>
              <p:nvPr/>
            </p:nvSpPr>
            <p:spPr>
              <a:xfrm>
                <a:off x="8561284" y="2599504"/>
                <a:ext cx="140056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다음 토큰을 위해서 확률 분포를 얻는다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6234E7-832A-4447-9FB8-57A8E1098C7B}"/>
                  </a:ext>
                </a:extLst>
              </p:cNvPr>
              <p:cNvSpPr txBox="1"/>
              <p:nvPr/>
            </p:nvSpPr>
            <p:spPr>
              <a:xfrm>
                <a:off x="8464731" y="4358000"/>
                <a:ext cx="169590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소스와 과거 기억을 진행한다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6D60E3-6BAB-498B-A8E3-8EA30F404756}"/>
                </a:ext>
              </a:extLst>
            </p:cNvPr>
            <p:cNvSpPr txBox="1"/>
            <p:nvPr/>
          </p:nvSpPr>
          <p:spPr>
            <a:xfrm>
              <a:off x="1575496" y="5785059"/>
              <a:ext cx="140056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2529A-3E10-4A1D-BA7B-1906EA8C0529}"/>
                </a:ext>
              </a:extLst>
            </p:cNvPr>
            <p:cNvSpPr txBox="1"/>
            <p:nvPr/>
          </p:nvSpPr>
          <p:spPr>
            <a:xfrm>
              <a:off x="5778327" y="4799666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(Word2Vec)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D8E4F6-1288-40F8-B26A-69D1A27D32FD}"/>
                </a:ext>
              </a:extLst>
            </p:cNvPr>
            <p:cNvSpPr txBox="1"/>
            <p:nvPr/>
          </p:nvSpPr>
          <p:spPr>
            <a:xfrm>
              <a:off x="3425324" y="5799258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바로 이전 기억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2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C8680-E135-4883-9912-C3B0C4D5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607225-290B-48EF-99A7-45295B64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 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디코더의</a:t>
            </a:r>
            <a:r>
              <a:rPr lang="ko-KR" altLang="en-US" dirty="0"/>
              <a:t> 텍스트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벡트</a:t>
            </a:r>
            <a:r>
              <a:rPr lang="ko-KR" altLang="en-US" dirty="0"/>
              <a:t> 크기</a:t>
            </a:r>
            <a:r>
              <a:rPr lang="en-US" altLang="ko-KR" dirty="0"/>
              <a:t>=4</a:t>
            </a:r>
            <a:r>
              <a:rPr lang="ko-KR" altLang="en-US" dirty="0"/>
              <a:t>인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56CDF-89CA-4359-A0F3-20BFCB66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모델의 훈련 과정은 교사학습을 따라서 다음 단어를 예측한다</a:t>
            </a:r>
            <a:r>
              <a:rPr lang="en-US" altLang="ko-KR" dirty="0"/>
              <a:t>. (</a:t>
            </a:r>
            <a:r>
              <a:rPr lang="en-US" altLang="ko-KR" dirty="0" err="1"/>
              <a:t>Softmax</a:t>
            </a:r>
            <a:r>
              <a:rPr lang="ko-KR" altLang="en-US" dirty="0"/>
              <a:t>로 분류한다</a:t>
            </a:r>
            <a:r>
              <a:rPr lang="en-US" altLang="ko-KR" dirty="0"/>
              <a:t>.)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입력 텍스트는 정수 인코딩하고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word2vec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등 이용하여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각 시간 마다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셀에 입력으로 사용된다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은 상태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(h)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업데이트 하면서 인코더 마지막 상태를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contex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 예제에서는 벡터 크기가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이후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디코드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sos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언어모델로 훈련한다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EF9E93-02D5-4598-8EC8-F7418872F713}"/>
              </a:ext>
            </a:extLst>
          </p:cNvPr>
          <p:cNvGrpSpPr/>
          <p:nvPr/>
        </p:nvGrpSpPr>
        <p:grpSpPr>
          <a:xfrm>
            <a:off x="800277" y="2165701"/>
            <a:ext cx="10315329" cy="3934744"/>
            <a:chOff x="1157415" y="1841158"/>
            <a:chExt cx="10315329" cy="3934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565B53-8AA2-40A3-8397-9B861AE7110F}"/>
                </a:ext>
              </a:extLst>
            </p:cNvPr>
            <p:cNvGrpSpPr/>
            <p:nvPr/>
          </p:nvGrpSpPr>
          <p:grpSpPr>
            <a:xfrm>
              <a:off x="1157415" y="1841158"/>
              <a:ext cx="9322403" cy="3934744"/>
              <a:chOff x="1188792" y="1613582"/>
              <a:chExt cx="9986231" cy="41637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40031-24FA-4696-A987-2485AF5DE87E}"/>
                  </a:ext>
                </a:extLst>
              </p:cNvPr>
              <p:cNvSpPr/>
              <p:nvPr/>
            </p:nvSpPr>
            <p:spPr>
              <a:xfrm>
                <a:off x="1188792" y="5288578"/>
                <a:ext cx="99862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0BE8EE9-F157-4767-87EE-BD79D5AC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9725" y="1613582"/>
                <a:ext cx="7785071" cy="23526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C7B598B-5A8A-4873-AADD-FF8713CB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026" y="4281889"/>
                <a:ext cx="7038975" cy="1495425"/>
              </a:xfrm>
              <a:prstGeom prst="rect">
                <a:avLst/>
              </a:prstGeom>
            </p:spPr>
          </p:pic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DA15BD0A-5C7E-4FD7-ADD8-C5244B888842}"/>
                  </a:ext>
                </a:extLst>
              </p:cNvPr>
              <p:cNvCxnSpPr>
                <a:stCxn id="8" idx="1"/>
                <a:endCxn id="7" idx="1"/>
              </p:cNvCxnSpPr>
              <p:nvPr/>
            </p:nvCxnSpPr>
            <p:spPr>
              <a:xfrm rot="10800000" flipH="1">
                <a:off x="1853025" y="2789920"/>
                <a:ext cx="416699" cy="2239682"/>
              </a:xfrm>
              <a:prstGeom prst="bentConnector3">
                <a:avLst>
                  <a:gd name="adj1" fmla="val -5486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5E679B-2B58-4B88-B927-2E692FD2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3395" y="4109380"/>
              <a:ext cx="1845066" cy="12643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53BDA-0C5F-47EC-A564-F996CF591E64}"/>
                </a:ext>
              </a:extLst>
            </p:cNvPr>
            <p:cNvSpPr/>
            <p:nvPr/>
          </p:nvSpPr>
          <p:spPr>
            <a:xfrm>
              <a:off x="9708978" y="3125524"/>
              <a:ext cx="1763766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정보들의 </a:t>
              </a:r>
              <a:endParaRPr lang="en-US" altLang="ko-KR" sz="1600" b="1" dirty="0">
                <a:solidFill>
                  <a:srgbClr val="B8001A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압축된 벡터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24BCE3B-EB06-42F6-834C-B4ED9272EB89}"/>
                </a:ext>
              </a:extLst>
            </p:cNvPr>
            <p:cNvSpPr/>
            <p:nvPr/>
          </p:nvSpPr>
          <p:spPr>
            <a:xfrm>
              <a:off x="5169296" y="2197900"/>
              <a:ext cx="531032" cy="1397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6E26582-8AC3-4248-AE40-C1BAF7A636ED}"/>
                </a:ext>
              </a:extLst>
            </p:cNvPr>
            <p:cNvCxnSpPr>
              <a:cxnSpLocks/>
              <a:stCxn id="12" idx="4"/>
              <a:endCxn id="10" idx="0"/>
            </p:cNvCxnSpPr>
            <p:nvPr/>
          </p:nvCxnSpPr>
          <p:spPr>
            <a:xfrm rot="16200000" flipH="1">
              <a:off x="7488186" y="1541637"/>
              <a:ext cx="514369" cy="4621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67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8ECE12-17EB-4ED0-9395-86B53C16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D7A0BDE-2E12-4B5A-93B4-C8FA1740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기계 번역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6A557-2A2D-409D-B9A8-0DDC551D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기계번역에 사용하는 데이터 사이트 </a:t>
            </a:r>
            <a:r>
              <a:rPr lang="en-US" altLang="ko-KR" dirty="0"/>
              <a:t>(Corpus with two or more languages in parallel)</a:t>
            </a:r>
          </a:p>
          <a:p>
            <a:pPr lvl="1"/>
            <a:r>
              <a:rPr lang="en-US" altLang="ko-KR" dirty="0">
                <a:hlinkClick r:id="rId2"/>
              </a:rPr>
              <a:t>http://www.manythings.org/anki</a:t>
            </a:r>
            <a:endParaRPr lang="en-US" altLang="ko-KR" dirty="0"/>
          </a:p>
          <a:p>
            <a:pPr lvl="1"/>
            <a:r>
              <a:rPr lang="ko-KR" altLang="en-US" dirty="0"/>
              <a:t>다운로드 </a:t>
            </a:r>
            <a:r>
              <a:rPr lang="en-US" altLang="ko-KR" dirty="0"/>
              <a:t>:  kor-eng.zip  </a:t>
            </a:r>
            <a:r>
              <a:rPr lang="ko-KR" altLang="en-US" dirty="0"/>
              <a:t>및 압출 풀면 </a:t>
            </a:r>
            <a:r>
              <a:rPr lang="en-US" altLang="ko-KR" dirty="0"/>
              <a:t>kor.txt </a:t>
            </a:r>
            <a:r>
              <a:rPr lang="ko-KR" altLang="en-US" dirty="0"/>
              <a:t>파일을 얻는다</a:t>
            </a:r>
            <a:r>
              <a:rPr lang="en-US" altLang="ko-KR" dirty="0"/>
              <a:t>.  </a:t>
            </a:r>
          </a:p>
          <a:p>
            <a:pPr lvl="2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7E6B0E-9A44-4759-BCED-B65F8A3AC340}"/>
              </a:ext>
            </a:extLst>
          </p:cNvPr>
          <p:cNvGrpSpPr/>
          <p:nvPr/>
        </p:nvGrpSpPr>
        <p:grpSpPr>
          <a:xfrm>
            <a:off x="888078" y="1887823"/>
            <a:ext cx="7890553" cy="3998424"/>
            <a:chOff x="1418881" y="1850208"/>
            <a:chExt cx="7890553" cy="3998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80D65-3641-43B4-A2BB-B5C9924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357" y="2466998"/>
              <a:ext cx="7886077" cy="33816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FCBD6A-CF4B-43FC-A2F8-9B7DD1B0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881" y="1850208"/>
              <a:ext cx="3533775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2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F360E-3933-4E5F-98DA-74ECD37C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신경망 기계번역 </a:t>
            </a:r>
            <a:r>
              <a:rPr lang="en-US" altLang="ko-KR" b="0"/>
              <a:t>(Neural Machine Translation)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FD480-FAA1-4CBC-82BA-00F5A54070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54BB7-73E8-4AB6-8DE1-58816E1A1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4" r="2451"/>
          <a:stretch/>
        </p:blipFill>
        <p:spPr>
          <a:xfrm>
            <a:off x="4271022" y="841198"/>
            <a:ext cx="7284586" cy="258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9C6E02-6FC0-4521-A97B-F2B9C486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10" r="13814"/>
          <a:stretch/>
        </p:blipFill>
        <p:spPr>
          <a:xfrm>
            <a:off x="406724" y="3785550"/>
            <a:ext cx="4960226" cy="1991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681EB5-5F9A-4EDD-B9FA-314ACF4A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6" r="64507" b="61801"/>
          <a:stretch/>
        </p:blipFill>
        <p:spPr>
          <a:xfrm>
            <a:off x="636392" y="918518"/>
            <a:ext cx="2650506" cy="1021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F5C09-7FED-4B51-B486-3AD56B72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03" y="3992155"/>
            <a:ext cx="6134100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87601-15FF-41FD-AEAD-39A57991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14"/>
          <a:stretch/>
        </p:blipFill>
        <p:spPr>
          <a:xfrm>
            <a:off x="406724" y="3429000"/>
            <a:ext cx="5538791" cy="398141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F9CDD2-6952-4C13-A75C-6658A5A7724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59574" y="2743393"/>
            <a:ext cx="460542" cy="5606016"/>
          </a:xfrm>
          <a:prstGeom prst="bentConnector3">
            <a:avLst>
              <a:gd name="adj1" fmla="val -49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1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372F33A-990E-4C6E-AE31-24C198AA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Read Data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DFC72-489B-4754-B465-C67D1D119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BFE3F-BFB1-484E-B889-0697DFBA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2" y="3834105"/>
            <a:ext cx="519112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99878-DD0D-4874-A385-E6DE80AE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4" r="45671"/>
          <a:stretch/>
        </p:blipFill>
        <p:spPr>
          <a:xfrm>
            <a:off x="1090882" y="947445"/>
            <a:ext cx="5485322" cy="2708312"/>
          </a:xfrm>
          <a:prstGeom prst="rect">
            <a:avLst/>
          </a:prstGeo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0D283089-FBF5-462D-961D-2AF3D671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12"/>
          <a:stretch/>
        </p:blipFill>
        <p:spPr>
          <a:xfrm>
            <a:off x="6784089" y="1773626"/>
            <a:ext cx="4930584" cy="24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A42F14-F151-4826-ABF4-A40328F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C5A94-F50C-4372-9AEA-8FA1315FF7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5072" r="5657" b="43880"/>
          <a:stretch/>
        </p:blipFill>
        <p:spPr>
          <a:xfrm>
            <a:off x="322215" y="762653"/>
            <a:ext cx="9318677" cy="102448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4D21AB9-34DC-416C-B295-B944ED4703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 b="0"/>
              <a:t>마침표를 제거</a:t>
            </a: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A08B065-02F4-4D01-9C3B-BA274129A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0" r="71837" b="79934"/>
          <a:stretch/>
        </p:blipFill>
        <p:spPr>
          <a:xfrm>
            <a:off x="7051598" y="3039636"/>
            <a:ext cx="2781766" cy="614053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59A0499-FAEF-4E76-A7A3-E3CAD2B1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982" r="36600"/>
          <a:stretch/>
        </p:blipFill>
        <p:spPr>
          <a:xfrm>
            <a:off x="355167" y="1787137"/>
            <a:ext cx="6262439" cy="2045132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ABB4822-E4CD-433A-88B8-47461DE8E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5" b="58571"/>
          <a:stretch/>
        </p:blipFill>
        <p:spPr>
          <a:xfrm>
            <a:off x="389615" y="3782780"/>
            <a:ext cx="4361239" cy="1917803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91FCA32-C869-420C-8AD9-8348DEB6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1" r="8425" b="28852"/>
          <a:stretch/>
        </p:blipFill>
        <p:spPr>
          <a:xfrm>
            <a:off x="4981553" y="4032976"/>
            <a:ext cx="6288894" cy="17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3125CD-904B-48F5-A990-B4308639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(2) </a:t>
            </a:r>
            <a:r>
              <a:rPr lang="ko-KR" altLang="en-US" b="0"/>
              <a:t>텍스트를 시퀀스로 변환</a:t>
            </a:r>
            <a:r>
              <a:rPr lang="en-US" altLang="ko-KR" b="0"/>
              <a:t>(Text to Sequence Conversion)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2C164D-BD4C-497A-BD27-A97768DBB1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EC3BFB-E312-4F8F-B03C-DC652566B578}"/>
              </a:ext>
            </a:extLst>
          </p:cNvPr>
          <p:cNvGrpSpPr/>
          <p:nvPr/>
        </p:nvGrpSpPr>
        <p:grpSpPr>
          <a:xfrm>
            <a:off x="638997" y="847553"/>
            <a:ext cx="10313208" cy="5242825"/>
            <a:chOff x="638997" y="847553"/>
            <a:chExt cx="10313208" cy="5242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53AEAC-6691-4766-8B92-58AE5C936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984"/>
            <a:stretch/>
          </p:blipFill>
          <p:spPr>
            <a:xfrm>
              <a:off x="638997" y="847554"/>
              <a:ext cx="5323099" cy="9810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076F56-E45E-4AEA-B2E7-B6A90B3F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403"/>
            <a:stretch/>
          </p:blipFill>
          <p:spPr>
            <a:xfrm>
              <a:off x="715978" y="1983240"/>
              <a:ext cx="5246118" cy="33780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DB1B65-9EAF-455E-98F5-C9A62681A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5" r="41876"/>
            <a:stretch/>
          </p:blipFill>
          <p:spPr>
            <a:xfrm>
              <a:off x="7293480" y="847553"/>
              <a:ext cx="3024610" cy="1821505"/>
            </a:xfrm>
            <a:prstGeom prst="rect">
              <a:avLst/>
            </a:prstGeom>
          </p:spPr>
        </p:pic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6A6E95AF-D80F-4E4F-A3E0-A582709A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66"/>
            <a:stretch/>
          </p:blipFill>
          <p:spPr>
            <a:xfrm>
              <a:off x="6649459" y="2917481"/>
              <a:ext cx="4302746" cy="317289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51D55D-2A21-4DB9-B82D-0974922E929E}"/>
                </a:ext>
              </a:extLst>
            </p:cNvPr>
            <p:cNvSpPr/>
            <p:nvPr/>
          </p:nvSpPr>
          <p:spPr>
            <a:xfrm>
              <a:off x="4914531" y="5312033"/>
              <a:ext cx="20112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한국어 문장의 최대 길이는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영어는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8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5C630-A9CD-4FF9-BC06-4FAE302D87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Tokenizer() </a:t>
            </a:r>
            <a:r>
              <a:rPr lang="ko-KR" altLang="en-US"/>
              <a:t>사용하여 텍스트를 벡터화</a:t>
            </a:r>
            <a:endParaRPr lang="en-US" altLang="ko-KR"/>
          </a:p>
          <a:p>
            <a:pPr lvl="1"/>
            <a:r>
              <a:rPr lang="ko-KR" altLang="en-US"/>
              <a:t>즉 문장을 정수 시퀀스로 변환한다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다음 모든 시퀀스의 길이를 동일하게 하기 위해 패딩</a:t>
            </a:r>
            <a:r>
              <a:rPr lang="en-US" altLang="ko-KR"/>
              <a:t>(padding)</a:t>
            </a:r>
            <a:r>
              <a:rPr lang="ko-KR" altLang="en-US"/>
              <a:t>을 적용하여 </a:t>
            </a:r>
            <a:r>
              <a:rPr lang="en-US" altLang="ko-KR"/>
              <a:t>0</a:t>
            </a:r>
            <a:r>
              <a:rPr lang="ko-KR" altLang="en-US"/>
              <a:t>으로 채운다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en-US" altLang="ko-KR" b="0"/>
              <a:t>Tokenizer() </a:t>
            </a:r>
            <a:r>
              <a:rPr lang="ko-KR" altLang="en-US" b="0"/>
              <a:t>사용하여 텍스트를 벡터화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08FD50-7C58-48F3-B8BE-64D287374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764247" y="2108419"/>
            <a:ext cx="5331753" cy="3905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31CD0-CD6D-4459-89F0-5705D087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79" y="2108419"/>
            <a:ext cx="5467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주어긴 길이로 문장 시퀀스를 만드는 함수를 정의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26998D-626C-4A4B-A1AB-DE093BBE6136}"/>
              </a:ext>
            </a:extLst>
          </p:cNvPr>
          <p:cNvGrpSpPr/>
          <p:nvPr/>
        </p:nvGrpSpPr>
        <p:grpSpPr>
          <a:xfrm>
            <a:off x="400411" y="865143"/>
            <a:ext cx="7781153" cy="4968242"/>
            <a:chOff x="400411" y="865143"/>
            <a:chExt cx="7781153" cy="49682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2691CF-D28B-447B-9B68-4164B3D5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314" y="865143"/>
              <a:ext cx="6657975" cy="19431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0C37A8-DD4E-4C1B-8C3E-E314AD1B68DE}"/>
                </a:ext>
              </a:extLst>
            </p:cNvPr>
            <p:cNvGrpSpPr/>
            <p:nvPr/>
          </p:nvGrpSpPr>
          <p:grpSpPr>
            <a:xfrm>
              <a:off x="400411" y="2744793"/>
              <a:ext cx="7096126" cy="1682869"/>
              <a:chOff x="1193586" y="3927175"/>
              <a:chExt cx="7096126" cy="16828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71256C-AB8D-4E68-ABC2-29CCCA320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071" b="44973"/>
              <a:stretch/>
            </p:blipFill>
            <p:spPr>
              <a:xfrm>
                <a:off x="1193587" y="3927175"/>
                <a:ext cx="7096125" cy="107183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837D0A5-4C38-4EEF-B41A-B8EA6DFE2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941"/>
              <a:stretch/>
            </p:blipFill>
            <p:spPr>
              <a:xfrm>
                <a:off x="1193586" y="4999006"/>
                <a:ext cx="7096125" cy="611038"/>
              </a:xfrm>
              <a:prstGeom prst="rect">
                <a:avLst/>
              </a:prstGeom>
            </p:spPr>
          </p:pic>
        </p:grpSp>
        <p:pic>
          <p:nvPicPr>
            <p:cNvPr id="10" name="내용 개체 틀 4">
              <a:extLst>
                <a:ext uri="{FF2B5EF4-FFF2-40B4-BE49-F238E27FC236}">
                  <a16:creationId xmlns:a16="http://schemas.microsoft.com/office/drawing/2014/main" id="{3633CF62-2811-4C5F-8235-72EC7B3D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14" y="4439242"/>
              <a:ext cx="7715250" cy="7715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651E7B-9075-4DF7-B381-C88674D8D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10" b="64578"/>
            <a:stretch/>
          </p:blipFill>
          <p:spPr>
            <a:xfrm>
              <a:off x="466314" y="5210767"/>
              <a:ext cx="4353697" cy="5837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AC11EC-F38A-40CA-A74F-24506185A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921" r="49628"/>
            <a:stretch/>
          </p:blipFill>
          <p:spPr>
            <a:xfrm>
              <a:off x="4999810" y="5222347"/>
              <a:ext cx="2415502" cy="611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53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30A7A-A4A7-4AAD-9AED-7971C1D8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E9FB11-DBAB-483E-A61F-EB6C9CA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Encoder-Decoder </a:t>
            </a:r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영어</a:t>
            </a:r>
            <a:r>
              <a:rPr lang="en-US" altLang="ko-KR" dirty="0"/>
              <a:t>-</a:t>
            </a:r>
            <a:r>
              <a:rPr lang="ko-KR" altLang="en-US" dirty="0"/>
              <a:t>프랑스 기계번역 예제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38A37-206A-4B9A-AFE5-2D247BA4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모델은 </a:t>
            </a:r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'</a:t>
            </a:r>
            <a:r>
              <a:rPr lang="ko-KR" altLang="en-US" dirty="0"/>
              <a:t>라고 하는 벡터로 연결된 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두 블록</a:t>
            </a:r>
            <a:endParaRPr lang="en-US" altLang="ko-KR" dirty="0"/>
          </a:p>
          <a:p>
            <a:pPr lvl="1"/>
            <a:r>
              <a:rPr lang="ko-KR" altLang="en-US" dirty="0"/>
              <a:t>신경 기계 번역에서 입력과 출력은 차례로 처리되는 일련의 단어이다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</a:t>
            </a:r>
            <a:r>
              <a:rPr lang="en-US" altLang="ko-KR" dirty="0"/>
              <a:t>: </a:t>
            </a:r>
            <a:r>
              <a:rPr lang="ko-KR" altLang="en-US" dirty="0"/>
              <a:t>입력으로 사용된 모든 영어 문장에 대한 프랑스어 번역을 예측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영문구문 </a:t>
            </a:r>
            <a:r>
              <a:rPr lang="en-US" altLang="ko-KR" dirty="0"/>
              <a:t>: "nice to meet you"</a:t>
            </a:r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프랑스어 번역</a:t>
            </a:r>
            <a:r>
              <a:rPr lang="en-US" altLang="ko-KR" dirty="0"/>
              <a:t>: "</a:t>
            </a:r>
            <a:r>
              <a:rPr lang="en-US" altLang="ko-KR" dirty="0" err="1"/>
              <a:t>ravi</a:t>
            </a:r>
            <a:r>
              <a:rPr lang="en-US" altLang="ko-KR" dirty="0"/>
              <a:t> de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rencontrer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9BCBE9-CBA2-4CA8-9C59-A6A9AD664E42}"/>
              </a:ext>
            </a:extLst>
          </p:cNvPr>
          <p:cNvGrpSpPr/>
          <p:nvPr/>
        </p:nvGrpSpPr>
        <p:grpSpPr>
          <a:xfrm>
            <a:off x="529011" y="2820701"/>
            <a:ext cx="11008207" cy="2472596"/>
            <a:chOff x="529011" y="2820701"/>
            <a:chExt cx="11008207" cy="2472596"/>
          </a:xfrm>
        </p:grpSpPr>
        <p:pic>
          <p:nvPicPr>
            <p:cNvPr id="17410" name="Picture 2" descr="https://wikidocs.net/images/page/159499/4_6yI-Ecx36JYixgomc-inPg.png">
              <a:extLst>
                <a:ext uri="{FF2B5EF4-FFF2-40B4-BE49-F238E27FC236}">
                  <a16:creationId xmlns:a16="http://schemas.microsoft.com/office/drawing/2014/main" id="{32A65F1D-7C53-4EA1-948B-B4858612F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11" y="3041276"/>
              <a:ext cx="3844832" cy="171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https://wikidocs.net/images/page/159499/5_0aHodc667UfSyZj-UY8OQw.png">
              <a:extLst>
                <a:ext uri="{FF2B5EF4-FFF2-40B4-BE49-F238E27FC236}">
                  <a16:creationId xmlns:a16="http://schemas.microsoft.com/office/drawing/2014/main" id="{FA652292-B773-4544-9886-16927481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919" y="2820701"/>
              <a:ext cx="6363299" cy="247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FD4D95-72F4-458E-B76A-20D1DB92CE85}"/>
                </a:ext>
              </a:extLst>
            </p:cNvPr>
            <p:cNvSpPr/>
            <p:nvPr/>
          </p:nvSpPr>
          <p:spPr>
            <a:xfrm>
              <a:off x="4373843" y="4293721"/>
              <a:ext cx="10529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두 블록의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구조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AACC802-DDED-4C2D-9D1C-EFD6D05A7B84}"/>
                </a:ext>
              </a:extLst>
            </p:cNvPr>
            <p:cNvSpPr/>
            <p:nvPr/>
          </p:nvSpPr>
          <p:spPr>
            <a:xfrm>
              <a:off x="4579501" y="3742793"/>
              <a:ext cx="607706" cy="484632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90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모델 설계하자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BAF35B-7ACC-4035-A485-4706570D4B55}"/>
              </a:ext>
            </a:extLst>
          </p:cNvPr>
          <p:cNvGrpSpPr/>
          <p:nvPr/>
        </p:nvGrpSpPr>
        <p:grpSpPr>
          <a:xfrm>
            <a:off x="445460" y="810051"/>
            <a:ext cx="10712692" cy="5412189"/>
            <a:chOff x="210682" y="801813"/>
            <a:chExt cx="10712692" cy="5412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B291A-F1CA-4DF7-814F-127E76F70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70845" b="83224"/>
            <a:stretch/>
          </p:blipFill>
          <p:spPr>
            <a:xfrm>
              <a:off x="8399078" y="2337613"/>
              <a:ext cx="2524296" cy="5209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B608D-B76E-4166-AA64-9265410FC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501" r="1355"/>
            <a:stretch/>
          </p:blipFill>
          <p:spPr>
            <a:xfrm>
              <a:off x="212142" y="801813"/>
              <a:ext cx="7823869" cy="2119104"/>
            </a:xfrm>
            <a:prstGeom prst="rect">
              <a:avLst/>
            </a:prstGeom>
          </p:spPr>
        </p:pic>
        <p:pic>
          <p:nvPicPr>
            <p:cNvPr id="9" name="내용 개체 틀 4">
              <a:extLst>
                <a:ext uri="{FF2B5EF4-FFF2-40B4-BE49-F238E27FC236}">
                  <a16:creationId xmlns:a16="http://schemas.microsoft.com/office/drawing/2014/main" id="{9989365C-C7F8-42A9-908B-43EC5833C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-620" b="81484"/>
            <a:stretch/>
          </p:blipFill>
          <p:spPr>
            <a:xfrm>
              <a:off x="210682" y="2983365"/>
              <a:ext cx="8363447" cy="8912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0113AB-3A42-445D-95DA-55B801EA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82" y="3950740"/>
              <a:ext cx="7825329" cy="798873"/>
            </a:xfrm>
            <a:prstGeom prst="rect">
              <a:avLst/>
            </a:prstGeom>
          </p:spPr>
        </p:pic>
        <p:pic>
          <p:nvPicPr>
            <p:cNvPr id="11" name="내용 개체 틀 4">
              <a:extLst>
                <a:ext uri="{FF2B5EF4-FFF2-40B4-BE49-F238E27FC236}">
                  <a16:creationId xmlns:a16="http://schemas.microsoft.com/office/drawing/2014/main" id="{52FDD436-7094-4F44-B3B4-1738BD6B0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998" r="54072"/>
            <a:stretch/>
          </p:blipFill>
          <p:spPr>
            <a:xfrm>
              <a:off x="4917947" y="5035517"/>
              <a:ext cx="2174188" cy="1055422"/>
            </a:xfrm>
            <a:prstGeom prst="rect">
              <a:avLst/>
            </a:prstGeom>
          </p:spPr>
        </p:pic>
        <p:pic>
          <p:nvPicPr>
            <p:cNvPr id="12" name="내용 개체 틀 4">
              <a:extLst>
                <a:ext uri="{FF2B5EF4-FFF2-40B4-BE49-F238E27FC236}">
                  <a16:creationId xmlns:a16="http://schemas.microsoft.com/office/drawing/2014/main" id="{162C0D22-40D9-4AC5-835A-FB6740293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61" b="41266"/>
            <a:stretch/>
          </p:blipFill>
          <p:spPr>
            <a:xfrm>
              <a:off x="210682" y="4825719"/>
              <a:ext cx="3932965" cy="138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2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04ADC-A407-4F8F-B17E-EB53C0EE06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931" b="4982"/>
          <a:stretch/>
        </p:blipFill>
        <p:spPr>
          <a:xfrm>
            <a:off x="736443" y="937147"/>
            <a:ext cx="4482228" cy="22445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ko-KR" altLang="en-US"/>
              <a:t>훈련과정 손실 함수 및 과적합 여부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BD9F1C-21CA-4B49-8534-B90872E2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3" y="3283160"/>
            <a:ext cx="3656498" cy="27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FFD3608-130D-4B7A-919C-E05A3D19313E}"/>
              </a:ext>
            </a:extLst>
          </p:cNvPr>
          <p:cNvGrpSpPr/>
          <p:nvPr/>
        </p:nvGrpSpPr>
        <p:grpSpPr>
          <a:xfrm>
            <a:off x="6096000" y="2014095"/>
            <a:ext cx="4581082" cy="3993760"/>
            <a:chOff x="6096000" y="2014095"/>
            <a:chExt cx="4581082" cy="399376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0B9263EB-7AAA-4ADA-A98B-28293864A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207" b="77231"/>
            <a:stretch/>
          </p:blipFill>
          <p:spPr>
            <a:xfrm>
              <a:off x="6096000" y="2014095"/>
              <a:ext cx="4581082" cy="1207239"/>
            </a:xfrm>
            <a:prstGeom prst="rect">
              <a:avLst/>
            </a:prstGeom>
          </p:spPr>
        </p:pic>
        <p:pic>
          <p:nvPicPr>
            <p:cNvPr id="7" name="내용 개체 틀 4">
              <a:extLst>
                <a:ext uri="{FF2B5EF4-FFF2-40B4-BE49-F238E27FC236}">
                  <a16:creationId xmlns:a16="http://schemas.microsoft.com/office/drawing/2014/main" id="{29BD3A27-4A2A-413A-A328-4D56D3E7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" t="23669" r="11317"/>
            <a:stretch/>
          </p:blipFill>
          <p:spPr>
            <a:xfrm>
              <a:off x="6526428" y="3253320"/>
              <a:ext cx="3720226" cy="2754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23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B850CB-2E65-4FB9-B6C0-D281A3A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한글</a:t>
            </a:r>
            <a:r>
              <a:rPr lang="en-US" altLang="ko-KR" dirty="0"/>
              <a:t>-</a:t>
            </a:r>
            <a:r>
              <a:rPr lang="ko-KR" altLang="en-US" dirty="0"/>
              <a:t>영어 번역을 위한 신경망기계번역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C2D087-AB40-487A-8CF0-1E884260D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70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기계번역</a:t>
            </a:r>
            <a:r>
              <a:rPr lang="en-US" altLang="ko-KR" dirty="0"/>
              <a:t>(Neural Machine Translation)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기반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아키텍처가 있는 </a:t>
            </a:r>
            <a:r>
              <a:rPr lang="en-US" altLang="ko-KR" dirty="0"/>
              <a:t>NMT</a:t>
            </a:r>
            <a:r>
              <a:rPr lang="ko-KR" altLang="en-US" dirty="0"/>
              <a:t>의 그림</a:t>
            </a:r>
          </a:p>
        </p:txBody>
      </p:sp>
      <p:pic>
        <p:nvPicPr>
          <p:cNvPr id="27650" name="Picture 2" descr="https://wikidocs.net/images/page/160003/2_loMi_H0MsT0GqcjkOS9l3g.png">
            <a:extLst>
              <a:ext uri="{FF2B5EF4-FFF2-40B4-BE49-F238E27FC236}">
                <a16:creationId xmlns:a16="http://schemas.microsoft.com/office/drawing/2014/main" id="{BD3E5875-4EB6-464A-AF23-A223C8E6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29" y="1478306"/>
            <a:ext cx="83343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kor-eng.txt </a:t>
            </a:r>
            <a:r>
              <a:rPr lang="ko-KR" altLang="en-US" dirty="0"/>
              <a:t>데이터셋 불러오기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380329-24DA-4B9E-9975-5793DCB9F001}"/>
              </a:ext>
            </a:extLst>
          </p:cNvPr>
          <p:cNvGrpSpPr/>
          <p:nvPr/>
        </p:nvGrpSpPr>
        <p:grpSpPr>
          <a:xfrm>
            <a:off x="485538" y="973420"/>
            <a:ext cx="11182509" cy="5129206"/>
            <a:chOff x="485538" y="973420"/>
            <a:chExt cx="11182509" cy="51292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558522-2BFA-4F17-A61B-855118E55969}"/>
                </a:ext>
              </a:extLst>
            </p:cNvPr>
            <p:cNvGrpSpPr/>
            <p:nvPr/>
          </p:nvGrpSpPr>
          <p:grpSpPr>
            <a:xfrm>
              <a:off x="485538" y="973420"/>
              <a:ext cx="11182509" cy="5129206"/>
              <a:chOff x="485538" y="973420"/>
              <a:chExt cx="11182509" cy="512920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8D3B70B-37F7-4F6B-BBF4-DC04CF224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651" r="17047" b="33788"/>
              <a:stretch/>
            </p:blipFill>
            <p:spPr>
              <a:xfrm>
                <a:off x="485538" y="987976"/>
                <a:ext cx="6834632" cy="244502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ECA9664-F435-4509-B5D0-D59F15773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3394" b="92700"/>
              <a:stretch/>
            </p:blipFill>
            <p:spPr>
              <a:xfrm>
                <a:off x="525295" y="4289162"/>
                <a:ext cx="1482409" cy="353707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7A85B97-FE97-48E4-BCBD-DD8AE1B94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2060"/>
              <a:stretch/>
            </p:blipFill>
            <p:spPr>
              <a:xfrm>
                <a:off x="485538" y="3457095"/>
                <a:ext cx="8239185" cy="78947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BAD735E-11BB-4B58-854F-09822E59E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0000" r="53762"/>
              <a:stretch/>
            </p:blipFill>
            <p:spPr>
              <a:xfrm>
                <a:off x="7509012" y="973420"/>
                <a:ext cx="4159035" cy="244108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28840D-E3C2-4325-97C2-FA8004D19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67" b="66320"/>
              <a:stretch/>
            </p:blipFill>
            <p:spPr>
              <a:xfrm>
                <a:off x="495229" y="4817141"/>
                <a:ext cx="8926818" cy="12119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AFEA1-8FB5-4ED3-B70B-97237258B2EC}"/>
                  </a:ext>
                </a:extLst>
              </p:cNvPr>
              <p:cNvSpPr txBox="1"/>
              <p:nvPr/>
            </p:nvSpPr>
            <p:spPr>
              <a:xfrm>
                <a:off x="5473974" y="4439905"/>
                <a:ext cx="4070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영어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-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한글 번역 데이터로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‘cc’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ko-KR" altLang="en-US" sz="14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필요없어서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제외한다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E4C74F25-4069-4718-9080-4F1939F34A25}"/>
                  </a:ext>
                </a:extLst>
              </p:cNvPr>
              <p:cNvCxnSpPr>
                <a:stCxn id="12" idx="3"/>
                <a:endCxn id="10" idx="0"/>
              </p:cNvCxnSpPr>
              <p:nvPr/>
            </p:nvCxnSpPr>
            <p:spPr>
              <a:xfrm flipV="1">
                <a:off x="9544049" y="973420"/>
                <a:ext cx="44481" cy="3620374"/>
              </a:xfrm>
              <a:prstGeom prst="bentConnector4">
                <a:avLst>
                  <a:gd name="adj1" fmla="val 5288995"/>
                  <a:gd name="adj2" fmla="val 106314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805D83A-AF39-47FD-987F-965DAE0D117D}"/>
                  </a:ext>
                </a:extLst>
              </p:cNvPr>
              <p:cNvSpPr/>
              <p:nvPr/>
            </p:nvSpPr>
            <p:spPr>
              <a:xfrm>
                <a:off x="1883465" y="4817141"/>
                <a:ext cx="1958009" cy="1285485"/>
              </a:xfrm>
              <a:prstGeom prst="roundRect">
                <a:avLst/>
              </a:prstGeom>
              <a:solidFill>
                <a:srgbClr val="E2F0D9">
                  <a:alpha val="2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21A999-7CFD-4915-AABE-F7F634F8CA2C}"/>
                </a:ext>
              </a:extLst>
            </p:cNvPr>
            <p:cNvSpPr/>
            <p:nvPr/>
          </p:nvSpPr>
          <p:spPr>
            <a:xfrm>
              <a:off x="4673751" y="4817140"/>
              <a:ext cx="1958009" cy="1285485"/>
            </a:xfrm>
            <a:prstGeom prst="roundRect">
              <a:avLst/>
            </a:prstGeom>
            <a:solidFill>
              <a:srgbClr val="E2F0D9">
                <a:alpha val="2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4346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구둣점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소문자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769A9E-A3BA-46B4-A2D6-4EC240B21340}"/>
              </a:ext>
            </a:extLst>
          </p:cNvPr>
          <p:cNvGrpSpPr/>
          <p:nvPr/>
        </p:nvGrpSpPr>
        <p:grpSpPr>
          <a:xfrm>
            <a:off x="552141" y="901287"/>
            <a:ext cx="10231816" cy="5012203"/>
            <a:chOff x="552141" y="901287"/>
            <a:chExt cx="10231816" cy="50122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73F571C-C8F7-44E5-A492-9EDA3AC1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141" y="901287"/>
              <a:ext cx="5019712" cy="32766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46FEEA-349F-43B9-A565-2B48484F8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1818" b="39033"/>
            <a:stretch/>
          </p:blipFill>
          <p:spPr>
            <a:xfrm>
              <a:off x="711995" y="4572044"/>
              <a:ext cx="9271497" cy="13414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E9A55E-042F-4691-A148-EE811E589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276" r="52366"/>
            <a:stretch/>
          </p:blipFill>
          <p:spPr>
            <a:xfrm>
              <a:off x="6378849" y="1269474"/>
              <a:ext cx="4337547" cy="8080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734154-061B-4346-9778-A13F89FA3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24262" r="15826" b="29563"/>
            <a:stretch/>
          </p:blipFill>
          <p:spPr>
            <a:xfrm>
              <a:off x="6323908" y="2179006"/>
              <a:ext cx="4337547" cy="13414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9B47E-17E2-4EEE-B07C-DE84E4F4FB98}"/>
                </a:ext>
              </a:extLst>
            </p:cNvPr>
            <p:cNvSpPr txBox="1"/>
            <p:nvPr/>
          </p:nvSpPr>
          <p:spPr>
            <a:xfrm>
              <a:off x="6240117" y="4185321"/>
              <a:ext cx="3093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string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이용해서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구굿점을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제거한다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영어 대문자를 소문자로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65CC5C7B-64BC-4E14-9D20-A5CE141B6486}"/>
                </a:ext>
              </a:extLst>
            </p:cNvPr>
            <p:cNvCxnSpPr>
              <a:cxnSpLocks/>
              <a:stCxn id="9" idx="1"/>
              <a:endCxn id="7" idx="1"/>
            </p:cNvCxnSpPr>
            <p:nvPr/>
          </p:nvCxnSpPr>
          <p:spPr>
            <a:xfrm rot="10800000" flipH="1">
              <a:off x="6240117" y="1673497"/>
              <a:ext cx="138732" cy="2773434"/>
            </a:xfrm>
            <a:prstGeom prst="bentConnector3">
              <a:avLst>
                <a:gd name="adj1" fmla="val -164778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5C29C-AF3E-4D89-9D52-3D6092941F90}"/>
                </a:ext>
              </a:extLst>
            </p:cNvPr>
            <p:cNvSpPr txBox="1"/>
            <p:nvPr/>
          </p:nvSpPr>
          <p:spPr>
            <a:xfrm>
              <a:off x="6680752" y="3590148"/>
              <a:ext cx="4103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패디을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하기 위해서 각 문자의 길이를 그려보자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 문장 길이는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정도이다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EA66C1B6-6887-4966-A3FD-D28731FDFD1D}"/>
                </a:ext>
              </a:extLst>
            </p:cNvPr>
            <p:cNvCxnSpPr>
              <a:cxnSpLocks/>
              <a:stCxn id="8" idx="3"/>
              <a:endCxn id="16" idx="3"/>
            </p:cNvCxnSpPr>
            <p:nvPr/>
          </p:nvCxnSpPr>
          <p:spPr>
            <a:xfrm>
              <a:off x="10661455" y="2849730"/>
              <a:ext cx="122502" cy="1002028"/>
            </a:xfrm>
            <a:prstGeom prst="bentConnector3">
              <a:avLst>
                <a:gd name="adj1" fmla="val 28660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49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토큰화와 </a:t>
            </a:r>
            <a:r>
              <a:rPr lang="ko-KR" altLang="en-US" dirty="0" err="1"/>
              <a:t>정수인코딩</a:t>
            </a:r>
            <a:r>
              <a:rPr lang="ko-KR" altLang="en-US" dirty="0"/>
              <a:t> 그리고 패딩을 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3A8D39-8FE4-477D-BA88-B875864B4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" t="10870"/>
          <a:stretch/>
        </p:blipFill>
        <p:spPr>
          <a:xfrm>
            <a:off x="6564285" y="819150"/>
            <a:ext cx="5138801" cy="54673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69087-16D9-4A07-B23B-E1A77FCB646A}"/>
              </a:ext>
            </a:extLst>
          </p:cNvPr>
          <p:cNvGrpSpPr/>
          <p:nvPr/>
        </p:nvGrpSpPr>
        <p:grpSpPr>
          <a:xfrm>
            <a:off x="518828" y="868743"/>
            <a:ext cx="11418730" cy="5003397"/>
            <a:chOff x="518828" y="868743"/>
            <a:chExt cx="11418730" cy="50033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772C13-A5EF-49C2-8336-51705A5F2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546" r="277"/>
            <a:stretch/>
          </p:blipFill>
          <p:spPr>
            <a:xfrm>
              <a:off x="518828" y="1895060"/>
              <a:ext cx="5108887" cy="85069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F6BCEE-54E6-4C8B-829F-7C1B80E895F7}"/>
                </a:ext>
              </a:extLst>
            </p:cNvPr>
            <p:cNvGrpSpPr/>
            <p:nvPr/>
          </p:nvGrpSpPr>
          <p:grpSpPr>
            <a:xfrm>
              <a:off x="793376" y="2860418"/>
              <a:ext cx="4280274" cy="3011722"/>
              <a:chOff x="723865" y="2626114"/>
              <a:chExt cx="4305335" cy="305552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9BC046E-4661-42D6-A8C4-E65FFC8DE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381" r="3238"/>
              <a:stretch/>
            </p:blipFill>
            <p:spPr>
              <a:xfrm>
                <a:off x="723865" y="2626114"/>
                <a:ext cx="4305335" cy="305552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DE1D395-4E8D-4CA4-8A00-7752FA16CC02}"/>
                  </a:ext>
                </a:extLst>
              </p:cNvPr>
              <p:cNvSpPr/>
              <p:nvPr/>
            </p:nvSpPr>
            <p:spPr>
              <a:xfrm>
                <a:off x="2793833" y="3429000"/>
                <a:ext cx="194961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국어 문장의 최대 길이는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15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이고 영어는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912EC4-82E8-4BA2-B43D-9C5ACA7C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4000" b="88703"/>
            <a:stretch/>
          </p:blipFill>
          <p:spPr>
            <a:xfrm>
              <a:off x="3647661" y="868743"/>
              <a:ext cx="2916624" cy="68890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61B16A-C361-45A3-A2A1-AC97E0FFA53F}"/>
                </a:ext>
              </a:extLst>
            </p:cNvPr>
            <p:cNvSpPr/>
            <p:nvPr/>
          </p:nvSpPr>
          <p:spPr>
            <a:xfrm>
              <a:off x="10309672" y="1374360"/>
              <a:ext cx="162788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한영 토큰화는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이용한다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정수인코딩</a:t>
            </a:r>
            <a:r>
              <a:rPr lang="ko-KR" altLang="en-US" dirty="0"/>
              <a:t> </a:t>
            </a:r>
            <a:r>
              <a:rPr lang="en-US" altLang="ko-KR" dirty="0" err="1"/>
              <a:t>BoW</a:t>
            </a:r>
            <a:r>
              <a:rPr lang="ko-KR" altLang="en-US" dirty="0"/>
              <a:t>와 패딩 후 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F24E0-4544-4AEC-B4D3-1F59C810A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488887" y="1361661"/>
            <a:ext cx="6219870" cy="32119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817ADC-D2EC-46B2-8818-8CDED3683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2" t="51826" r="25225" b="3394"/>
          <a:stretch/>
        </p:blipFill>
        <p:spPr>
          <a:xfrm>
            <a:off x="5250752" y="4795056"/>
            <a:ext cx="1286940" cy="95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426D6-B006-4E96-9F34-6425B11EE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55" r="66682" b="3652"/>
          <a:stretch/>
        </p:blipFill>
        <p:spPr>
          <a:xfrm>
            <a:off x="7851473" y="867935"/>
            <a:ext cx="2373821" cy="95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7886D-FA4A-48BD-B067-76AD1A07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61" t="-1" r="4661" b="48998"/>
          <a:stretch/>
        </p:blipFill>
        <p:spPr>
          <a:xfrm>
            <a:off x="196288" y="4661694"/>
            <a:ext cx="4972086" cy="109306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67F63-9175-4084-BDD1-AD4CDE69B034}"/>
              </a:ext>
            </a:extLst>
          </p:cNvPr>
          <p:cNvGrpSpPr/>
          <p:nvPr/>
        </p:nvGrpSpPr>
        <p:grpSpPr>
          <a:xfrm>
            <a:off x="7349987" y="1929362"/>
            <a:ext cx="4115314" cy="2649458"/>
            <a:chOff x="7250596" y="988943"/>
            <a:chExt cx="4115314" cy="2649458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BD9C959-650E-4B7B-985A-B3B18F742DDB}"/>
                </a:ext>
              </a:extLst>
            </p:cNvPr>
            <p:cNvSpPr/>
            <p:nvPr/>
          </p:nvSpPr>
          <p:spPr>
            <a:xfrm>
              <a:off x="7250596" y="1103243"/>
              <a:ext cx="2222224" cy="1729409"/>
            </a:xfrm>
            <a:custGeom>
              <a:avLst/>
              <a:gdLst>
                <a:gd name="connsiteX0" fmla="*/ 263387 w 2222224"/>
                <a:gd name="connsiteY0" fmla="*/ 0 h 1729409"/>
                <a:gd name="connsiteX1" fmla="*/ 263387 w 2222224"/>
                <a:gd name="connsiteY1" fmla="*/ 0 h 1729409"/>
                <a:gd name="connsiteX2" fmla="*/ 258417 w 2222224"/>
                <a:gd name="connsiteY2" fmla="*/ 44727 h 1729409"/>
                <a:gd name="connsiteX3" fmla="*/ 238539 w 2222224"/>
                <a:gd name="connsiteY3" fmla="*/ 94422 h 1729409"/>
                <a:gd name="connsiteX4" fmla="*/ 233569 w 2222224"/>
                <a:gd name="connsiteY4" fmla="*/ 129209 h 1729409"/>
                <a:gd name="connsiteX5" fmla="*/ 223630 w 2222224"/>
                <a:gd name="connsiteY5" fmla="*/ 149087 h 1729409"/>
                <a:gd name="connsiteX6" fmla="*/ 218661 w 2222224"/>
                <a:gd name="connsiteY6" fmla="*/ 168966 h 1729409"/>
                <a:gd name="connsiteX7" fmla="*/ 203752 w 2222224"/>
                <a:gd name="connsiteY7" fmla="*/ 203753 h 1729409"/>
                <a:gd name="connsiteX8" fmla="*/ 198782 w 2222224"/>
                <a:gd name="connsiteY8" fmla="*/ 218661 h 1729409"/>
                <a:gd name="connsiteX9" fmla="*/ 193813 w 2222224"/>
                <a:gd name="connsiteY9" fmla="*/ 248479 h 1729409"/>
                <a:gd name="connsiteX10" fmla="*/ 183874 w 2222224"/>
                <a:gd name="connsiteY10" fmla="*/ 293205 h 1729409"/>
                <a:gd name="connsiteX11" fmla="*/ 178904 w 2222224"/>
                <a:gd name="connsiteY11" fmla="*/ 347870 h 1729409"/>
                <a:gd name="connsiteX12" fmla="*/ 168965 w 2222224"/>
                <a:gd name="connsiteY12" fmla="*/ 397566 h 1729409"/>
                <a:gd name="connsiteX13" fmla="*/ 159026 w 2222224"/>
                <a:gd name="connsiteY13" fmla="*/ 467140 h 1729409"/>
                <a:gd name="connsiteX14" fmla="*/ 149087 w 2222224"/>
                <a:gd name="connsiteY14" fmla="*/ 491987 h 1729409"/>
                <a:gd name="connsiteX15" fmla="*/ 144117 w 2222224"/>
                <a:gd name="connsiteY15" fmla="*/ 526774 h 1729409"/>
                <a:gd name="connsiteX16" fmla="*/ 134178 w 2222224"/>
                <a:gd name="connsiteY16" fmla="*/ 581440 h 1729409"/>
                <a:gd name="connsiteX17" fmla="*/ 114300 w 2222224"/>
                <a:gd name="connsiteY17" fmla="*/ 621196 h 1729409"/>
                <a:gd name="connsiteX18" fmla="*/ 104361 w 2222224"/>
                <a:gd name="connsiteY18" fmla="*/ 636105 h 1729409"/>
                <a:gd name="connsiteX19" fmla="*/ 89452 w 2222224"/>
                <a:gd name="connsiteY19" fmla="*/ 641074 h 1729409"/>
                <a:gd name="connsiteX20" fmla="*/ 69574 w 2222224"/>
                <a:gd name="connsiteY20" fmla="*/ 660953 h 1729409"/>
                <a:gd name="connsiteX21" fmla="*/ 59634 w 2222224"/>
                <a:gd name="connsiteY21" fmla="*/ 680831 h 1729409"/>
                <a:gd name="connsiteX22" fmla="*/ 39756 w 2222224"/>
                <a:gd name="connsiteY22" fmla="*/ 710648 h 1729409"/>
                <a:gd name="connsiteX23" fmla="*/ 24847 w 2222224"/>
                <a:gd name="connsiteY23" fmla="*/ 750405 h 1729409"/>
                <a:gd name="connsiteX24" fmla="*/ 19878 w 2222224"/>
                <a:gd name="connsiteY24" fmla="*/ 775253 h 1729409"/>
                <a:gd name="connsiteX25" fmla="*/ 4969 w 2222224"/>
                <a:gd name="connsiteY25" fmla="*/ 810040 h 1729409"/>
                <a:gd name="connsiteX26" fmla="*/ 0 w 2222224"/>
                <a:gd name="connsiteY26" fmla="*/ 824948 h 1729409"/>
                <a:gd name="connsiteX27" fmla="*/ 4969 w 2222224"/>
                <a:gd name="connsiteY27" fmla="*/ 914400 h 1729409"/>
                <a:gd name="connsiteX28" fmla="*/ 9939 w 2222224"/>
                <a:gd name="connsiteY28" fmla="*/ 1018761 h 1729409"/>
                <a:gd name="connsiteX29" fmla="*/ 19878 w 2222224"/>
                <a:gd name="connsiteY29" fmla="*/ 1098274 h 1729409"/>
                <a:gd name="connsiteX30" fmla="*/ 29817 w 2222224"/>
                <a:gd name="connsiteY30" fmla="*/ 1197666 h 1729409"/>
                <a:gd name="connsiteX31" fmla="*/ 34787 w 2222224"/>
                <a:gd name="connsiteY31" fmla="*/ 1242392 h 1729409"/>
                <a:gd name="connsiteX32" fmla="*/ 54665 w 2222224"/>
                <a:gd name="connsiteY32" fmla="*/ 1316935 h 1729409"/>
                <a:gd name="connsiteX33" fmla="*/ 64604 w 2222224"/>
                <a:gd name="connsiteY33" fmla="*/ 1381540 h 1729409"/>
                <a:gd name="connsiteX34" fmla="*/ 79513 w 2222224"/>
                <a:gd name="connsiteY34" fmla="*/ 1426266 h 1729409"/>
                <a:gd name="connsiteX35" fmla="*/ 84482 w 2222224"/>
                <a:gd name="connsiteY35" fmla="*/ 1470992 h 1729409"/>
                <a:gd name="connsiteX36" fmla="*/ 104361 w 2222224"/>
                <a:gd name="connsiteY36" fmla="*/ 1505779 h 1729409"/>
                <a:gd name="connsiteX37" fmla="*/ 119269 w 2222224"/>
                <a:gd name="connsiteY37" fmla="*/ 1535596 h 1729409"/>
                <a:gd name="connsiteX38" fmla="*/ 124239 w 2222224"/>
                <a:gd name="connsiteY38" fmla="*/ 1560444 h 1729409"/>
                <a:gd name="connsiteX39" fmla="*/ 144117 w 2222224"/>
                <a:gd name="connsiteY39" fmla="*/ 1575353 h 1729409"/>
                <a:gd name="connsiteX40" fmla="*/ 159026 w 2222224"/>
                <a:gd name="connsiteY40" fmla="*/ 1595231 h 1729409"/>
                <a:gd name="connsiteX41" fmla="*/ 163995 w 2222224"/>
                <a:gd name="connsiteY41" fmla="*/ 1610140 h 1729409"/>
                <a:gd name="connsiteX42" fmla="*/ 208721 w 2222224"/>
                <a:gd name="connsiteY42" fmla="*/ 1630018 h 1729409"/>
                <a:gd name="connsiteX43" fmla="*/ 243508 w 2222224"/>
                <a:gd name="connsiteY43" fmla="*/ 1649896 h 1729409"/>
                <a:gd name="connsiteX44" fmla="*/ 263387 w 2222224"/>
                <a:gd name="connsiteY44" fmla="*/ 1654866 h 1729409"/>
                <a:gd name="connsiteX45" fmla="*/ 323021 w 2222224"/>
                <a:gd name="connsiteY45" fmla="*/ 1669774 h 1729409"/>
                <a:gd name="connsiteX46" fmla="*/ 377687 w 2222224"/>
                <a:gd name="connsiteY46" fmla="*/ 1684683 h 1729409"/>
                <a:gd name="connsiteX47" fmla="*/ 546652 w 2222224"/>
                <a:gd name="connsiteY47" fmla="*/ 1699592 h 1729409"/>
                <a:gd name="connsiteX48" fmla="*/ 800100 w 2222224"/>
                <a:gd name="connsiteY48" fmla="*/ 1714500 h 1729409"/>
                <a:gd name="connsiteX49" fmla="*/ 1073426 w 2222224"/>
                <a:gd name="connsiteY49" fmla="*/ 1729409 h 1729409"/>
                <a:gd name="connsiteX50" fmla="*/ 1227482 w 2222224"/>
                <a:gd name="connsiteY50" fmla="*/ 1724440 h 1729409"/>
                <a:gd name="connsiteX51" fmla="*/ 1272208 w 2222224"/>
                <a:gd name="connsiteY51" fmla="*/ 1709531 h 1729409"/>
                <a:gd name="connsiteX52" fmla="*/ 1306995 w 2222224"/>
                <a:gd name="connsiteY52" fmla="*/ 1704561 h 1729409"/>
                <a:gd name="connsiteX53" fmla="*/ 1361661 w 2222224"/>
                <a:gd name="connsiteY53" fmla="*/ 1684683 h 1729409"/>
                <a:gd name="connsiteX54" fmla="*/ 1381539 w 2222224"/>
                <a:gd name="connsiteY54" fmla="*/ 1674744 h 1729409"/>
                <a:gd name="connsiteX55" fmla="*/ 1396447 w 2222224"/>
                <a:gd name="connsiteY55" fmla="*/ 1669774 h 1729409"/>
                <a:gd name="connsiteX56" fmla="*/ 1411356 w 2222224"/>
                <a:gd name="connsiteY56" fmla="*/ 1659835 h 1729409"/>
                <a:gd name="connsiteX57" fmla="*/ 1446143 w 2222224"/>
                <a:gd name="connsiteY57" fmla="*/ 1649896 h 1729409"/>
                <a:gd name="connsiteX58" fmla="*/ 1475961 w 2222224"/>
                <a:gd name="connsiteY58" fmla="*/ 1634987 h 1729409"/>
                <a:gd name="connsiteX59" fmla="*/ 1510747 w 2222224"/>
                <a:gd name="connsiteY59" fmla="*/ 1620079 h 1729409"/>
                <a:gd name="connsiteX60" fmla="*/ 1525656 w 2222224"/>
                <a:gd name="connsiteY60" fmla="*/ 1610140 h 1729409"/>
                <a:gd name="connsiteX61" fmla="*/ 1560443 w 2222224"/>
                <a:gd name="connsiteY61" fmla="*/ 1595231 h 1729409"/>
                <a:gd name="connsiteX62" fmla="*/ 1590261 w 2222224"/>
                <a:gd name="connsiteY62" fmla="*/ 1580322 h 1729409"/>
                <a:gd name="connsiteX63" fmla="*/ 1605169 w 2222224"/>
                <a:gd name="connsiteY63" fmla="*/ 1575353 h 1729409"/>
                <a:gd name="connsiteX64" fmla="*/ 1669774 w 2222224"/>
                <a:gd name="connsiteY64" fmla="*/ 1560444 h 1729409"/>
                <a:gd name="connsiteX65" fmla="*/ 1709530 w 2222224"/>
                <a:gd name="connsiteY65" fmla="*/ 1545535 h 1729409"/>
                <a:gd name="connsiteX66" fmla="*/ 1729408 w 2222224"/>
                <a:gd name="connsiteY66" fmla="*/ 1530627 h 1729409"/>
                <a:gd name="connsiteX67" fmla="*/ 1744317 w 2222224"/>
                <a:gd name="connsiteY67" fmla="*/ 1525657 h 1729409"/>
                <a:gd name="connsiteX68" fmla="*/ 1779104 w 2222224"/>
                <a:gd name="connsiteY68" fmla="*/ 1505779 h 1729409"/>
                <a:gd name="connsiteX69" fmla="*/ 1813891 w 2222224"/>
                <a:gd name="connsiteY69" fmla="*/ 1466022 h 1729409"/>
                <a:gd name="connsiteX70" fmla="*/ 1828800 w 2222224"/>
                <a:gd name="connsiteY70" fmla="*/ 1441174 h 1729409"/>
                <a:gd name="connsiteX71" fmla="*/ 1888434 w 2222224"/>
                <a:gd name="connsiteY71" fmla="*/ 1371600 h 1729409"/>
                <a:gd name="connsiteX72" fmla="*/ 1908313 w 2222224"/>
                <a:gd name="connsiteY72" fmla="*/ 1336814 h 1729409"/>
                <a:gd name="connsiteX73" fmla="*/ 1923221 w 2222224"/>
                <a:gd name="connsiteY73" fmla="*/ 1311966 h 1729409"/>
                <a:gd name="connsiteX74" fmla="*/ 1953039 w 2222224"/>
                <a:gd name="connsiteY74" fmla="*/ 1267240 h 1729409"/>
                <a:gd name="connsiteX75" fmla="*/ 1967947 w 2222224"/>
                <a:gd name="connsiteY75" fmla="*/ 1247361 h 1729409"/>
                <a:gd name="connsiteX76" fmla="*/ 1997765 w 2222224"/>
                <a:gd name="connsiteY76" fmla="*/ 1192696 h 1729409"/>
                <a:gd name="connsiteX77" fmla="*/ 2012674 w 2222224"/>
                <a:gd name="connsiteY77" fmla="*/ 1172818 h 1729409"/>
                <a:gd name="connsiteX78" fmla="*/ 2027582 w 2222224"/>
                <a:gd name="connsiteY78" fmla="*/ 1138031 h 1729409"/>
                <a:gd name="connsiteX79" fmla="*/ 2042491 w 2222224"/>
                <a:gd name="connsiteY79" fmla="*/ 1118153 h 1729409"/>
                <a:gd name="connsiteX80" fmla="*/ 2057400 w 2222224"/>
                <a:gd name="connsiteY80" fmla="*/ 1093305 h 1729409"/>
                <a:gd name="connsiteX81" fmla="*/ 2087217 w 2222224"/>
                <a:gd name="connsiteY81" fmla="*/ 1038640 h 1729409"/>
                <a:gd name="connsiteX82" fmla="*/ 2102126 w 2222224"/>
                <a:gd name="connsiteY82" fmla="*/ 1018761 h 1729409"/>
                <a:gd name="connsiteX83" fmla="*/ 2112065 w 2222224"/>
                <a:gd name="connsiteY83" fmla="*/ 998883 h 1729409"/>
                <a:gd name="connsiteX84" fmla="*/ 2126974 w 2222224"/>
                <a:gd name="connsiteY84" fmla="*/ 974035 h 1729409"/>
                <a:gd name="connsiteX85" fmla="*/ 2146852 w 2222224"/>
                <a:gd name="connsiteY85" fmla="*/ 939248 h 1729409"/>
                <a:gd name="connsiteX86" fmla="*/ 2161761 w 2222224"/>
                <a:gd name="connsiteY86" fmla="*/ 894522 h 1729409"/>
                <a:gd name="connsiteX87" fmla="*/ 2176669 w 2222224"/>
                <a:gd name="connsiteY87" fmla="*/ 859735 h 1729409"/>
                <a:gd name="connsiteX88" fmla="*/ 2191578 w 2222224"/>
                <a:gd name="connsiteY88" fmla="*/ 824948 h 1729409"/>
                <a:gd name="connsiteX89" fmla="*/ 2196547 w 2222224"/>
                <a:gd name="connsiteY89" fmla="*/ 800100 h 1729409"/>
                <a:gd name="connsiteX90" fmla="*/ 2206487 w 2222224"/>
                <a:gd name="connsiteY90" fmla="*/ 790161 h 1729409"/>
                <a:gd name="connsiteX91" fmla="*/ 2211456 w 2222224"/>
                <a:gd name="connsiteY91" fmla="*/ 745435 h 1729409"/>
                <a:gd name="connsiteX92" fmla="*/ 2221395 w 2222224"/>
                <a:gd name="connsiteY92" fmla="*/ 700709 h 1729409"/>
                <a:gd name="connsiteX93" fmla="*/ 2211456 w 2222224"/>
                <a:gd name="connsiteY93" fmla="*/ 536714 h 1729409"/>
                <a:gd name="connsiteX94" fmla="*/ 2201517 w 2222224"/>
                <a:gd name="connsiteY94" fmla="*/ 511866 h 1729409"/>
                <a:gd name="connsiteX95" fmla="*/ 2186608 w 2222224"/>
                <a:gd name="connsiteY95" fmla="*/ 496957 h 1729409"/>
                <a:gd name="connsiteX96" fmla="*/ 2171700 w 2222224"/>
                <a:gd name="connsiteY96" fmla="*/ 477079 h 1729409"/>
                <a:gd name="connsiteX97" fmla="*/ 2141882 w 2222224"/>
                <a:gd name="connsiteY97" fmla="*/ 442292 h 1729409"/>
                <a:gd name="connsiteX98" fmla="*/ 2126974 w 2222224"/>
                <a:gd name="connsiteY98" fmla="*/ 417444 h 1729409"/>
                <a:gd name="connsiteX99" fmla="*/ 2102126 w 2222224"/>
                <a:gd name="connsiteY99" fmla="*/ 387627 h 1729409"/>
                <a:gd name="connsiteX100" fmla="*/ 2052430 w 2222224"/>
                <a:gd name="connsiteY100" fmla="*/ 362779 h 1729409"/>
                <a:gd name="connsiteX101" fmla="*/ 2027582 w 2222224"/>
                <a:gd name="connsiteY101" fmla="*/ 347870 h 1729409"/>
                <a:gd name="connsiteX102" fmla="*/ 1977887 w 2222224"/>
                <a:gd name="connsiteY102" fmla="*/ 323022 h 1729409"/>
                <a:gd name="connsiteX103" fmla="*/ 1958008 w 2222224"/>
                <a:gd name="connsiteY103" fmla="*/ 308114 h 1729409"/>
                <a:gd name="connsiteX104" fmla="*/ 1938130 w 2222224"/>
                <a:gd name="connsiteY104" fmla="*/ 303144 h 1729409"/>
                <a:gd name="connsiteX105" fmla="*/ 1903343 w 2222224"/>
                <a:gd name="connsiteY105" fmla="*/ 288235 h 1729409"/>
                <a:gd name="connsiteX106" fmla="*/ 1883465 w 2222224"/>
                <a:gd name="connsiteY106" fmla="*/ 278296 h 1729409"/>
                <a:gd name="connsiteX107" fmla="*/ 1843708 w 2222224"/>
                <a:gd name="connsiteY107" fmla="*/ 273327 h 1729409"/>
                <a:gd name="connsiteX108" fmla="*/ 1808921 w 2222224"/>
                <a:gd name="connsiteY108" fmla="*/ 253448 h 1729409"/>
                <a:gd name="connsiteX109" fmla="*/ 1779104 w 2222224"/>
                <a:gd name="connsiteY109" fmla="*/ 248479 h 1729409"/>
                <a:gd name="connsiteX110" fmla="*/ 1749287 w 2222224"/>
                <a:gd name="connsiteY110" fmla="*/ 238540 h 1729409"/>
                <a:gd name="connsiteX111" fmla="*/ 1684682 w 2222224"/>
                <a:gd name="connsiteY111" fmla="*/ 213692 h 1729409"/>
                <a:gd name="connsiteX112" fmla="*/ 1654865 w 2222224"/>
                <a:gd name="connsiteY112" fmla="*/ 208722 h 1729409"/>
                <a:gd name="connsiteX113" fmla="*/ 1610139 w 2222224"/>
                <a:gd name="connsiteY113" fmla="*/ 188844 h 1729409"/>
                <a:gd name="connsiteX114" fmla="*/ 1575352 w 2222224"/>
                <a:gd name="connsiteY114" fmla="*/ 183874 h 1729409"/>
                <a:gd name="connsiteX115" fmla="*/ 1515717 w 2222224"/>
                <a:gd name="connsiteY115" fmla="*/ 159027 h 1729409"/>
                <a:gd name="connsiteX116" fmla="*/ 1480930 w 2222224"/>
                <a:gd name="connsiteY116" fmla="*/ 144118 h 1729409"/>
                <a:gd name="connsiteX117" fmla="*/ 1451113 w 2222224"/>
                <a:gd name="connsiteY117" fmla="*/ 134179 h 1729409"/>
                <a:gd name="connsiteX118" fmla="*/ 1426265 w 2222224"/>
                <a:gd name="connsiteY118" fmla="*/ 119270 h 1729409"/>
                <a:gd name="connsiteX119" fmla="*/ 1406387 w 2222224"/>
                <a:gd name="connsiteY119" fmla="*/ 114300 h 1729409"/>
                <a:gd name="connsiteX120" fmla="*/ 1346752 w 2222224"/>
                <a:gd name="connsiteY120" fmla="*/ 99392 h 1729409"/>
                <a:gd name="connsiteX121" fmla="*/ 1292087 w 2222224"/>
                <a:gd name="connsiteY121" fmla="*/ 84483 h 1729409"/>
                <a:gd name="connsiteX122" fmla="*/ 1242391 w 2222224"/>
                <a:gd name="connsiteY122" fmla="*/ 69574 h 1729409"/>
                <a:gd name="connsiteX123" fmla="*/ 1177787 w 2222224"/>
                <a:gd name="connsiteY123" fmla="*/ 54666 h 1729409"/>
                <a:gd name="connsiteX124" fmla="*/ 1143000 w 2222224"/>
                <a:gd name="connsiteY124" fmla="*/ 44727 h 1729409"/>
                <a:gd name="connsiteX125" fmla="*/ 1118152 w 2222224"/>
                <a:gd name="connsiteY125" fmla="*/ 39757 h 1729409"/>
                <a:gd name="connsiteX126" fmla="*/ 1083365 w 2222224"/>
                <a:gd name="connsiteY126" fmla="*/ 29818 h 1729409"/>
                <a:gd name="connsiteX127" fmla="*/ 1018761 w 2222224"/>
                <a:gd name="connsiteY127" fmla="*/ 24848 h 1729409"/>
                <a:gd name="connsiteX128" fmla="*/ 949187 w 2222224"/>
                <a:gd name="connsiteY128" fmla="*/ 14909 h 1729409"/>
                <a:gd name="connsiteX129" fmla="*/ 655982 w 2222224"/>
                <a:gd name="connsiteY129" fmla="*/ 19879 h 1729409"/>
                <a:gd name="connsiteX130" fmla="*/ 556591 w 2222224"/>
                <a:gd name="connsiteY130" fmla="*/ 24848 h 1729409"/>
                <a:gd name="connsiteX131" fmla="*/ 362778 w 2222224"/>
                <a:gd name="connsiteY131" fmla="*/ 14909 h 1729409"/>
                <a:gd name="connsiteX132" fmla="*/ 308113 w 2222224"/>
                <a:gd name="connsiteY132" fmla="*/ 4970 h 1729409"/>
                <a:gd name="connsiteX133" fmla="*/ 263387 w 2222224"/>
                <a:gd name="connsiteY133" fmla="*/ 0 h 172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222224" h="1729409">
                  <a:moveTo>
                    <a:pt x="263387" y="0"/>
                  </a:moveTo>
                  <a:lnTo>
                    <a:pt x="263387" y="0"/>
                  </a:lnTo>
                  <a:cubicBezTo>
                    <a:pt x="261730" y="14909"/>
                    <a:pt x="262235" y="30220"/>
                    <a:pt x="258417" y="44727"/>
                  </a:cubicBezTo>
                  <a:cubicBezTo>
                    <a:pt x="253877" y="61981"/>
                    <a:pt x="238539" y="94422"/>
                    <a:pt x="238539" y="94422"/>
                  </a:cubicBezTo>
                  <a:cubicBezTo>
                    <a:pt x="236882" y="106018"/>
                    <a:pt x="236651" y="117908"/>
                    <a:pt x="233569" y="129209"/>
                  </a:cubicBezTo>
                  <a:cubicBezTo>
                    <a:pt x="231620" y="136356"/>
                    <a:pt x="226231" y="142151"/>
                    <a:pt x="223630" y="149087"/>
                  </a:cubicBezTo>
                  <a:cubicBezTo>
                    <a:pt x="221232" y="155482"/>
                    <a:pt x="220995" y="162547"/>
                    <a:pt x="218661" y="168966"/>
                  </a:cubicBezTo>
                  <a:cubicBezTo>
                    <a:pt x="214350" y="180822"/>
                    <a:pt x="208438" y="192040"/>
                    <a:pt x="203752" y="203753"/>
                  </a:cubicBezTo>
                  <a:cubicBezTo>
                    <a:pt x="201806" y="208617"/>
                    <a:pt x="200439" y="213692"/>
                    <a:pt x="198782" y="218661"/>
                  </a:cubicBezTo>
                  <a:cubicBezTo>
                    <a:pt x="197126" y="228600"/>
                    <a:pt x="195789" y="238598"/>
                    <a:pt x="193813" y="248479"/>
                  </a:cubicBezTo>
                  <a:cubicBezTo>
                    <a:pt x="190818" y="263455"/>
                    <a:pt x="186140" y="278102"/>
                    <a:pt x="183874" y="293205"/>
                  </a:cubicBezTo>
                  <a:cubicBezTo>
                    <a:pt x="181160" y="311299"/>
                    <a:pt x="181492" y="329757"/>
                    <a:pt x="178904" y="347870"/>
                  </a:cubicBezTo>
                  <a:cubicBezTo>
                    <a:pt x="176515" y="364594"/>
                    <a:pt x="171600" y="380879"/>
                    <a:pt x="168965" y="397566"/>
                  </a:cubicBezTo>
                  <a:cubicBezTo>
                    <a:pt x="165624" y="418728"/>
                    <a:pt x="165494" y="445579"/>
                    <a:pt x="159026" y="467140"/>
                  </a:cubicBezTo>
                  <a:cubicBezTo>
                    <a:pt x="156463" y="475684"/>
                    <a:pt x="152400" y="483705"/>
                    <a:pt x="149087" y="491987"/>
                  </a:cubicBezTo>
                  <a:cubicBezTo>
                    <a:pt x="147430" y="503583"/>
                    <a:pt x="145898" y="515197"/>
                    <a:pt x="144117" y="526774"/>
                  </a:cubicBezTo>
                  <a:cubicBezTo>
                    <a:pt x="143674" y="529655"/>
                    <a:pt x="136164" y="576276"/>
                    <a:pt x="134178" y="581440"/>
                  </a:cubicBezTo>
                  <a:cubicBezTo>
                    <a:pt x="128859" y="595269"/>
                    <a:pt x="122518" y="608868"/>
                    <a:pt x="114300" y="621196"/>
                  </a:cubicBezTo>
                  <a:cubicBezTo>
                    <a:pt x="110987" y="626166"/>
                    <a:pt x="109025" y="632374"/>
                    <a:pt x="104361" y="636105"/>
                  </a:cubicBezTo>
                  <a:cubicBezTo>
                    <a:pt x="100270" y="639377"/>
                    <a:pt x="94422" y="639418"/>
                    <a:pt x="89452" y="641074"/>
                  </a:cubicBezTo>
                  <a:cubicBezTo>
                    <a:pt x="82826" y="647700"/>
                    <a:pt x="75197" y="653456"/>
                    <a:pt x="69574" y="660953"/>
                  </a:cubicBezTo>
                  <a:cubicBezTo>
                    <a:pt x="65129" y="666880"/>
                    <a:pt x="63446" y="674479"/>
                    <a:pt x="59634" y="680831"/>
                  </a:cubicBezTo>
                  <a:cubicBezTo>
                    <a:pt x="53488" y="691074"/>
                    <a:pt x="46382" y="700709"/>
                    <a:pt x="39756" y="710648"/>
                  </a:cubicBezTo>
                  <a:cubicBezTo>
                    <a:pt x="21016" y="785619"/>
                    <a:pt x="50830" y="672459"/>
                    <a:pt x="24847" y="750405"/>
                  </a:cubicBezTo>
                  <a:cubicBezTo>
                    <a:pt x="22176" y="758418"/>
                    <a:pt x="22549" y="767240"/>
                    <a:pt x="19878" y="775253"/>
                  </a:cubicBezTo>
                  <a:cubicBezTo>
                    <a:pt x="15889" y="787221"/>
                    <a:pt x="9654" y="798327"/>
                    <a:pt x="4969" y="810040"/>
                  </a:cubicBezTo>
                  <a:cubicBezTo>
                    <a:pt x="3024" y="814903"/>
                    <a:pt x="1656" y="819979"/>
                    <a:pt x="0" y="824948"/>
                  </a:cubicBezTo>
                  <a:cubicBezTo>
                    <a:pt x="1656" y="854765"/>
                    <a:pt x="3440" y="884576"/>
                    <a:pt x="4969" y="914400"/>
                  </a:cubicBezTo>
                  <a:cubicBezTo>
                    <a:pt x="6753" y="949181"/>
                    <a:pt x="7124" y="984048"/>
                    <a:pt x="9939" y="1018761"/>
                  </a:cubicBezTo>
                  <a:cubicBezTo>
                    <a:pt x="12098" y="1045384"/>
                    <a:pt x="16928" y="1071727"/>
                    <a:pt x="19878" y="1098274"/>
                  </a:cubicBezTo>
                  <a:cubicBezTo>
                    <a:pt x="23555" y="1131366"/>
                    <a:pt x="26391" y="1164547"/>
                    <a:pt x="29817" y="1197666"/>
                  </a:cubicBezTo>
                  <a:cubicBezTo>
                    <a:pt x="31361" y="1212587"/>
                    <a:pt x="31728" y="1227707"/>
                    <a:pt x="34787" y="1242392"/>
                  </a:cubicBezTo>
                  <a:cubicBezTo>
                    <a:pt x="40032" y="1267567"/>
                    <a:pt x="49277" y="1291790"/>
                    <a:pt x="54665" y="1316935"/>
                  </a:cubicBezTo>
                  <a:cubicBezTo>
                    <a:pt x="59230" y="1338240"/>
                    <a:pt x="59775" y="1360293"/>
                    <a:pt x="64604" y="1381540"/>
                  </a:cubicBezTo>
                  <a:cubicBezTo>
                    <a:pt x="68087" y="1396864"/>
                    <a:pt x="79513" y="1426266"/>
                    <a:pt x="79513" y="1426266"/>
                  </a:cubicBezTo>
                  <a:cubicBezTo>
                    <a:pt x="81169" y="1441175"/>
                    <a:pt x="80008" y="1456674"/>
                    <a:pt x="84482" y="1470992"/>
                  </a:cubicBezTo>
                  <a:cubicBezTo>
                    <a:pt x="88466" y="1483739"/>
                    <a:pt x="98029" y="1494020"/>
                    <a:pt x="104361" y="1505779"/>
                  </a:cubicBezTo>
                  <a:cubicBezTo>
                    <a:pt x="109629" y="1515563"/>
                    <a:pt x="114300" y="1525657"/>
                    <a:pt x="119269" y="1535596"/>
                  </a:cubicBezTo>
                  <a:cubicBezTo>
                    <a:pt x="120926" y="1543879"/>
                    <a:pt x="119762" y="1553281"/>
                    <a:pt x="124239" y="1560444"/>
                  </a:cubicBezTo>
                  <a:cubicBezTo>
                    <a:pt x="128629" y="1567468"/>
                    <a:pt x="138260" y="1569496"/>
                    <a:pt x="144117" y="1575353"/>
                  </a:cubicBezTo>
                  <a:cubicBezTo>
                    <a:pt x="149974" y="1581210"/>
                    <a:pt x="154056" y="1588605"/>
                    <a:pt x="159026" y="1595231"/>
                  </a:cubicBezTo>
                  <a:cubicBezTo>
                    <a:pt x="160682" y="1600201"/>
                    <a:pt x="160291" y="1606436"/>
                    <a:pt x="163995" y="1610140"/>
                  </a:cubicBezTo>
                  <a:cubicBezTo>
                    <a:pt x="169263" y="1615408"/>
                    <a:pt x="204196" y="1627755"/>
                    <a:pt x="208721" y="1630018"/>
                  </a:cubicBezTo>
                  <a:cubicBezTo>
                    <a:pt x="237555" y="1644435"/>
                    <a:pt x="208662" y="1636829"/>
                    <a:pt x="243508" y="1649896"/>
                  </a:cubicBezTo>
                  <a:cubicBezTo>
                    <a:pt x="249903" y="1652294"/>
                    <a:pt x="256797" y="1653069"/>
                    <a:pt x="263387" y="1654866"/>
                  </a:cubicBezTo>
                  <a:cubicBezTo>
                    <a:pt x="313952" y="1668657"/>
                    <a:pt x="280986" y="1661368"/>
                    <a:pt x="323021" y="1669774"/>
                  </a:cubicBezTo>
                  <a:cubicBezTo>
                    <a:pt x="344274" y="1691027"/>
                    <a:pt x="326044" y="1676937"/>
                    <a:pt x="377687" y="1684683"/>
                  </a:cubicBezTo>
                  <a:cubicBezTo>
                    <a:pt x="497416" y="1702642"/>
                    <a:pt x="357134" y="1691351"/>
                    <a:pt x="546652" y="1699592"/>
                  </a:cubicBezTo>
                  <a:cubicBezTo>
                    <a:pt x="734561" y="1716674"/>
                    <a:pt x="579073" y="1704603"/>
                    <a:pt x="800100" y="1714500"/>
                  </a:cubicBezTo>
                  <a:lnTo>
                    <a:pt x="1073426" y="1729409"/>
                  </a:lnTo>
                  <a:cubicBezTo>
                    <a:pt x="1124778" y="1727753"/>
                    <a:pt x="1176178" y="1727213"/>
                    <a:pt x="1227482" y="1724440"/>
                  </a:cubicBezTo>
                  <a:cubicBezTo>
                    <a:pt x="1305425" y="1720227"/>
                    <a:pt x="1223883" y="1724029"/>
                    <a:pt x="1272208" y="1709531"/>
                  </a:cubicBezTo>
                  <a:cubicBezTo>
                    <a:pt x="1283427" y="1706165"/>
                    <a:pt x="1295399" y="1706218"/>
                    <a:pt x="1306995" y="1704561"/>
                  </a:cubicBezTo>
                  <a:cubicBezTo>
                    <a:pt x="1352375" y="1681872"/>
                    <a:pt x="1295798" y="1708633"/>
                    <a:pt x="1361661" y="1684683"/>
                  </a:cubicBezTo>
                  <a:cubicBezTo>
                    <a:pt x="1368623" y="1682151"/>
                    <a:pt x="1374730" y="1677662"/>
                    <a:pt x="1381539" y="1674744"/>
                  </a:cubicBezTo>
                  <a:cubicBezTo>
                    <a:pt x="1386354" y="1672680"/>
                    <a:pt x="1391762" y="1672117"/>
                    <a:pt x="1396447" y="1669774"/>
                  </a:cubicBezTo>
                  <a:cubicBezTo>
                    <a:pt x="1401789" y="1667103"/>
                    <a:pt x="1405810" y="1662053"/>
                    <a:pt x="1411356" y="1659835"/>
                  </a:cubicBezTo>
                  <a:cubicBezTo>
                    <a:pt x="1422553" y="1655356"/>
                    <a:pt x="1434887" y="1654225"/>
                    <a:pt x="1446143" y="1649896"/>
                  </a:cubicBezTo>
                  <a:cubicBezTo>
                    <a:pt x="1456515" y="1645907"/>
                    <a:pt x="1465871" y="1639644"/>
                    <a:pt x="1475961" y="1634987"/>
                  </a:cubicBezTo>
                  <a:cubicBezTo>
                    <a:pt x="1487415" y="1629700"/>
                    <a:pt x="1499463" y="1625721"/>
                    <a:pt x="1510747" y="1620079"/>
                  </a:cubicBezTo>
                  <a:cubicBezTo>
                    <a:pt x="1516089" y="1617408"/>
                    <a:pt x="1520314" y="1612811"/>
                    <a:pt x="1525656" y="1610140"/>
                  </a:cubicBezTo>
                  <a:cubicBezTo>
                    <a:pt x="1536940" y="1604498"/>
                    <a:pt x="1548988" y="1600518"/>
                    <a:pt x="1560443" y="1595231"/>
                  </a:cubicBezTo>
                  <a:cubicBezTo>
                    <a:pt x="1570533" y="1590574"/>
                    <a:pt x="1580106" y="1584835"/>
                    <a:pt x="1590261" y="1580322"/>
                  </a:cubicBezTo>
                  <a:cubicBezTo>
                    <a:pt x="1595048" y="1578195"/>
                    <a:pt x="1600115" y="1576731"/>
                    <a:pt x="1605169" y="1575353"/>
                  </a:cubicBezTo>
                  <a:cubicBezTo>
                    <a:pt x="1638133" y="1566363"/>
                    <a:pt x="1640798" y="1566240"/>
                    <a:pt x="1669774" y="1560444"/>
                  </a:cubicBezTo>
                  <a:cubicBezTo>
                    <a:pt x="1715586" y="1529901"/>
                    <a:pt x="1645058" y="1574189"/>
                    <a:pt x="1709530" y="1545535"/>
                  </a:cubicBezTo>
                  <a:cubicBezTo>
                    <a:pt x="1717099" y="1542171"/>
                    <a:pt x="1722217" y="1534736"/>
                    <a:pt x="1729408" y="1530627"/>
                  </a:cubicBezTo>
                  <a:cubicBezTo>
                    <a:pt x="1733956" y="1528028"/>
                    <a:pt x="1739502" y="1527721"/>
                    <a:pt x="1744317" y="1525657"/>
                  </a:cubicBezTo>
                  <a:cubicBezTo>
                    <a:pt x="1754323" y="1521369"/>
                    <a:pt x="1770297" y="1513118"/>
                    <a:pt x="1779104" y="1505779"/>
                  </a:cubicBezTo>
                  <a:cubicBezTo>
                    <a:pt x="1790415" y="1496353"/>
                    <a:pt x="1806372" y="1476763"/>
                    <a:pt x="1813891" y="1466022"/>
                  </a:cubicBezTo>
                  <a:cubicBezTo>
                    <a:pt x="1819430" y="1458109"/>
                    <a:pt x="1822616" y="1448594"/>
                    <a:pt x="1828800" y="1441174"/>
                  </a:cubicBezTo>
                  <a:cubicBezTo>
                    <a:pt x="1918514" y="1333518"/>
                    <a:pt x="1815083" y="1474296"/>
                    <a:pt x="1888434" y="1371600"/>
                  </a:cubicBezTo>
                  <a:cubicBezTo>
                    <a:pt x="1897293" y="1345027"/>
                    <a:pt x="1888254" y="1366903"/>
                    <a:pt x="1908313" y="1336814"/>
                  </a:cubicBezTo>
                  <a:cubicBezTo>
                    <a:pt x="1913671" y="1328777"/>
                    <a:pt x="1917998" y="1320091"/>
                    <a:pt x="1923221" y="1311966"/>
                  </a:cubicBezTo>
                  <a:cubicBezTo>
                    <a:pt x="1932910" y="1296894"/>
                    <a:pt x="1942840" y="1281972"/>
                    <a:pt x="1953039" y="1267240"/>
                  </a:cubicBezTo>
                  <a:cubicBezTo>
                    <a:pt x="1957754" y="1260430"/>
                    <a:pt x="1963686" y="1254463"/>
                    <a:pt x="1967947" y="1247361"/>
                  </a:cubicBezTo>
                  <a:cubicBezTo>
                    <a:pt x="2001885" y="1190796"/>
                    <a:pt x="1964353" y="1242813"/>
                    <a:pt x="1997765" y="1192696"/>
                  </a:cubicBezTo>
                  <a:cubicBezTo>
                    <a:pt x="2002359" y="1185805"/>
                    <a:pt x="2008708" y="1180089"/>
                    <a:pt x="2012674" y="1172818"/>
                  </a:cubicBezTo>
                  <a:cubicBezTo>
                    <a:pt x="2018715" y="1161743"/>
                    <a:pt x="2021541" y="1149106"/>
                    <a:pt x="2027582" y="1138031"/>
                  </a:cubicBezTo>
                  <a:cubicBezTo>
                    <a:pt x="2031548" y="1130760"/>
                    <a:pt x="2037897" y="1125044"/>
                    <a:pt x="2042491" y="1118153"/>
                  </a:cubicBezTo>
                  <a:cubicBezTo>
                    <a:pt x="2047849" y="1110116"/>
                    <a:pt x="2052664" y="1101724"/>
                    <a:pt x="2057400" y="1093305"/>
                  </a:cubicBezTo>
                  <a:cubicBezTo>
                    <a:pt x="2067576" y="1075215"/>
                    <a:pt x="2076538" y="1056438"/>
                    <a:pt x="2087217" y="1038640"/>
                  </a:cubicBezTo>
                  <a:cubicBezTo>
                    <a:pt x="2091478" y="1031537"/>
                    <a:pt x="2097736" y="1025785"/>
                    <a:pt x="2102126" y="1018761"/>
                  </a:cubicBezTo>
                  <a:cubicBezTo>
                    <a:pt x="2106052" y="1012479"/>
                    <a:pt x="2108467" y="1005359"/>
                    <a:pt x="2112065" y="998883"/>
                  </a:cubicBezTo>
                  <a:cubicBezTo>
                    <a:pt x="2116756" y="990439"/>
                    <a:pt x="2122004" y="982318"/>
                    <a:pt x="2126974" y="974035"/>
                  </a:cubicBezTo>
                  <a:cubicBezTo>
                    <a:pt x="2138442" y="928158"/>
                    <a:pt x="2122180" y="978724"/>
                    <a:pt x="2146852" y="939248"/>
                  </a:cubicBezTo>
                  <a:cubicBezTo>
                    <a:pt x="2159688" y="918711"/>
                    <a:pt x="2154351" y="914899"/>
                    <a:pt x="2161761" y="894522"/>
                  </a:cubicBezTo>
                  <a:cubicBezTo>
                    <a:pt x="2166072" y="882666"/>
                    <a:pt x="2171984" y="871448"/>
                    <a:pt x="2176669" y="859735"/>
                  </a:cubicBezTo>
                  <a:cubicBezTo>
                    <a:pt x="2191291" y="823181"/>
                    <a:pt x="2168960" y="870186"/>
                    <a:pt x="2191578" y="824948"/>
                  </a:cubicBezTo>
                  <a:cubicBezTo>
                    <a:pt x="2193234" y="816665"/>
                    <a:pt x="2193220" y="807864"/>
                    <a:pt x="2196547" y="800100"/>
                  </a:cubicBezTo>
                  <a:cubicBezTo>
                    <a:pt x="2198393" y="795793"/>
                    <a:pt x="2205254" y="794681"/>
                    <a:pt x="2206487" y="790161"/>
                  </a:cubicBezTo>
                  <a:cubicBezTo>
                    <a:pt x="2210434" y="775689"/>
                    <a:pt x="2208990" y="760231"/>
                    <a:pt x="2211456" y="745435"/>
                  </a:cubicBezTo>
                  <a:cubicBezTo>
                    <a:pt x="2213967" y="730370"/>
                    <a:pt x="2218082" y="715618"/>
                    <a:pt x="2221395" y="700709"/>
                  </a:cubicBezTo>
                  <a:cubicBezTo>
                    <a:pt x="2220690" y="680256"/>
                    <a:pt x="2227446" y="584683"/>
                    <a:pt x="2211456" y="536714"/>
                  </a:cubicBezTo>
                  <a:cubicBezTo>
                    <a:pt x="2208635" y="528251"/>
                    <a:pt x="2206245" y="519431"/>
                    <a:pt x="2201517" y="511866"/>
                  </a:cubicBezTo>
                  <a:cubicBezTo>
                    <a:pt x="2197792" y="505906"/>
                    <a:pt x="2191182" y="502293"/>
                    <a:pt x="2186608" y="496957"/>
                  </a:cubicBezTo>
                  <a:cubicBezTo>
                    <a:pt x="2181218" y="490668"/>
                    <a:pt x="2176669" y="483705"/>
                    <a:pt x="2171700" y="477079"/>
                  </a:cubicBezTo>
                  <a:cubicBezTo>
                    <a:pt x="2161492" y="436248"/>
                    <a:pt x="2176682" y="477092"/>
                    <a:pt x="2141882" y="442292"/>
                  </a:cubicBezTo>
                  <a:cubicBezTo>
                    <a:pt x="2135052" y="435462"/>
                    <a:pt x="2132093" y="425635"/>
                    <a:pt x="2126974" y="417444"/>
                  </a:cubicBezTo>
                  <a:cubicBezTo>
                    <a:pt x="2119548" y="405562"/>
                    <a:pt x="2113713" y="396317"/>
                    <a:pt x="2102126" y="387627"/>
                  </a:cubicBezTo>
                  <a:cubicBezTo>
                    <a:pt x="2074478" y="366891"/>
                    <a:pt x="2081767" y="377448"/>
                    <a:pt x="2052430" y="362779"/>
                  </a:cubicBezTo>
                  <a:cubicBezTo>
                    <a:pt x="2043791" y="358459"/>
                    <a:pt x="2036105" y="352416"/>
                    <a:pt x="2027582" y="347870"/>
                  </a:cubicBezTo>
                  <a:cubicBezTo>
                    <a:pt x="2011241" y="339154"/>
                    <a:pt x="1993967" y="332211"/>
                    <a:pt x="1977887" y="323022"/>
                  </a:cubicBezTo>
                  <a:cubicBezTo>
                    <a:pt x="1970696" y="318913"/>
                    <a:pt x="1965416" y="311818"/>
                    <a:pt x="1958008" y="308114"/>
                  </a:cubicBezTo>
                  <a:cubicBezTo>
                    <a:pt x="1951899" y="305060"/>
                    <a:pt x="1944549" y="305478"/>
                    <a:pt x="1938130" y="303144"/>
                  </a:cubicBezTo>
                  <a:cubicBezTo>
                    <a:pt x="1926274" y="298832"/>
                    <a:pt x="1914828" y="293455"/>
                    <a:pt x="1903343" y="288235"/>
                  </a:cubicBezTo>
                  <a:cubicBezTo>
                    <a:pt x="1896599" y="285169"/>
                    <a:pt x="1890652" y="280093"/>
                    <a:pt x="1883465" y="278296"/>
                  </a:cubicBezTo>
                  <a:cubicBezTo>
                    <a:pt x="1870508" y="275057"/>
                    <a:pt x="1856960" y="274983"/>
                    <a:pt x="1843708" y="273327"/>
                  </a:cubicBezTo>
                  <a:cubicBezTo>
                    <a:pt x="1832112" y="266701"/>
                    <a:pt x="1821386" y="258242"/>
                    <a:pt x="1808921" y="253448"/>
                  </a:cubicBezTo>
                  <a:cubicBezTo>
                    <a:pt x="1799517" y="249831"/>
                    <a:pt x="1788879" y="250923"/>
                    <a:pt x="1779104" y="248479"/>
                  </a:cubicBezTo>
                  <a:cubicBezTo>
                    <a:pt x="1768940" y="245938"/>
                    <a:pt x="1759065" y="242301"/>
                    <a:pt x="1749287" y="238540"/>
                  </a:cubicBezTo>
                  <a:cubicBezTo>
                    <a:pt x="1721508" y="227856"/>
                    <a:pt x="1712651" y="220684"/>
                    <a:pt x="1684682" y="213692"/>
                  </a:cubicBezTo>
                  <a:cubicBezTo>
                    <a:pt x="1674907" y="211248"/>
                    <a:pt x="1664804" y="210379"/>
                    <a:pt x="1654865" y="208722"/>
                  </a:cubicBezTo>
                  <a:cubicBezTo>
                    <a:pt x="1639956" y="202096"/>
                    <a:pt x="1625711" y="193710"/>
                    <a:pt x="1610139" y="188844"/>
                  </a:cubicBezTo>
                  <a:cubicBezTo>
                    <a:pt x="1598959" y="185350"/>
                    <a:pt x="1586285" y="188079"/>
                    <a:pt x="1575352" y="183874"/>
                  </a:cubicBezTo>
                  <a:cubicBezTo>
                    <a:pt x="1487720" y="150169"/>
                    <a:pt x="1599012" y="172908"/>
                    <a:pt x="1515717" y="159027"/>
                  </a:cubicBezTo>
                  <a:cubicBezTo>
                    <a:pt x="1504121" y="154057"/>
                    <a:pt x="1492705" y="148647"/>
                    <a:pt x="1480930" y="144118"/>
                  </a:cubicBezTo>
                  <a:cubicBezTo>
                    <a:pt x="1471152" y="140357"/>
                    <a:pt x="1460651" y="138514"/>
                    <a:pt x="1451113" y="134179"/>
                  </a:cubicBezTo>
                  <a:cubicBezTo>
                    <a:pt x="1442320" y="130182"/>
                    <a:pt x="1435092" y="123193"/>
                    <a:pt x="1426265" y="119270"/>
                  </a:cubicBezTo>
                  <a:cubicBezTo>
                    <a:pt x="1420024" y="116496"/>
                    <a:pt x="1412929" y="116263"/>
                    <a:pt x="1406387" y="114300"/>
                  </a:cubicBezTo>
                  <a:cubicBezTo>
                    <a:pt x="1357172" y="99535"/>
                    <a:pt x="1396365" y="107660"/>
                    <a:pt x="1346752" y="99392"/>
                  </a:cubicBezTo>
                  <a:cubicBezTo>
                    <a:pt x="1256642" y="69356"/>
                    <a:pt x="1369354" y="105556"/>
                    <a:pt x="1292087" y="84483"/>
                  </a:cubicBezTo>
                  <a:cubicBezTo>
                    <a:pt x="1224518" y="66055"/>
                    <a:pt x="1292819" y="81211"/>
                    <a:pt x="1242391" y="69574"/>
                  </a:cubicBezTo>
                  <a:cubicBezTo>
                    <a:pt x="1222579" y="65002"/>
                    <a:pt x="1198358" y="60276"/>
                    <a:pt x="1177787" y="54666"/>
                  </a:cubicBezTo>
                  <a:cubicBezTo>
                    <a:pt x="1166152" y="51493"/>
                    <a:pt x="1154700" y="47652"/>
                    <a:pt x="1143000" y="44727"/>
                  </a:cubicBezTo>
                  <a:cubicBezTo>
                    <a:pt x="1134805" y="42678"/>
                    <a:pt x="1126347" y="41806"/>
                    <a:pt x="1118152" y="39757"/>
                  </a:cubicBezTo>
                  <a:cubicBezTo>
                    <a:pt x="1106452" y="36832"/>
                    <a:pt x="1095291" y="31607"/>
                    <a:pt x="1083365" y="29818"/>
                  </a:cubicBezTo>
                  <a:cubicBezTo>
                    <a:pt x="1062006" y="26614"/>
                    <a:pt x="1040227" y="27233"/>
                    <a:pt x="1018761" y="24848"/>
                  </a:cubicBezTo>
                  <a:cubicBezTo>
                    <a:pt x="995478" y="22261"/>
                    <a:pt x="972378" y="18222"/>
                    <a:pt x="949187" y="14909"/>
                  </a:cubicBezTo>
                  <a:lnTo>
                    <a:pt x="655982" y="19879"/>
                  </a:lnTo>
                  <a:cubicBezTo>
                    <a:pt x="622821" y="20719"/>
                    <a:pt x="589758" y="25410"/>
                    <a:pt x="556591" y="24848"/>
                  </a:cubicBezTo>
                  <a:cubicBezTo>
                    <a:pt x="491911" y="23752"/>
                    <a:pt x="427382" y="18222"/>
                    <a:pt x="362778" y="14909"/>
                  </a:cubicBezTo>
                  <a:cubicBezTo>
                    <a:pt x="332364" y="4772"/>
                    <a:pt x="360295" y="12999"/>
                    <a:pt x="308113" y="4970"/>
                  </a:cubicBezTo>
                  <a:cubicBezTo>
                    <a:pt x="273699" y="-325"/>
                    <a:pt x="270841" y="828"/>
                    <a:pt x="263387" y="0"/>
                  </a:cubicBezTo>
                  <a:close/>
                </a:path>
              </a:pathLst>
            </a:custGeom>
            <a:solidFill>
              <a:srgbClr val="FFD96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E77729-3893-4A1E-B62C-52AEEED84D4A}"/>
                </a:ext>
              </a:extLst>
            </p:cNvPr>
            <p:cNvGrpSpPr/>
            <p:nvPr/>
          </p:nvGrpSpPr>
          <p:grpSpPr>
            <a:xfrm>
              <a:off x="9949070" y="988943"/>
              <a:ext cx="1416840" cy="1565414"/>
              <a:chOff x="9949070" y="988943"/>
              <a:chExt cx="1416840" cy="1565414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FB5B8D37-49BB-42FB-AE5F-FBE8EBFB2B0F}"/>
                  </a:ext>
                </a:extLst>
              </p:cNvPr>
              <p:cNvSpPr/>
              <p:nvPr/>
            </p:nvSpPr>
            <p:spPr>
              <a:xfrm>
                <a:off x="9949070" y="988943"/>
                <a:ext cx="1416840" cy="1565414"/>
              </a:xfrm>
              <a:custGeom>
                <a:avLst/>
                <a:gdLst>
                  <a:gd name="connsiteX0" fmla="*/ 482047 w 1416840"/>
                  <a:gd name="connsiteY0" fmla="*/ 0 h 1565414"/>
                  <a:gd name="connsiteX1" fmla="*/ 482047 w 1416840"/>
                  <a:gd name="connsiteY1" fmla="*/ 0 h 1565414"/>
                  <a:gd name="connsiteX2" fmla="*/ 462169 w 1416840"/>
                  <a:gd name="connsiteY2" fmla="*/ 59635 h 1565414"/>
                  <a:gd name="connsiteX3" fmla="*/ 452230 w 1416840"/>
                  <a:gd name="connsiteY3" fmla="*/ 84483 h 1565414"/>
                  <a:gd name="connsiteX4" fmla="*/ 437321 w 1416840"/>
                  <a:gd name="connsiteY4" fmla="*/ 94422 h 1565414"/>
                  <a:gd name="connsiteX5" fmla="*/ 427382 w 1416840"/>
                  <a:gd name="connsiteY5" fmla="*/ 109331 h 1565414"/>
                  <a:gd name="connsiteX6" fmla="*/ 417443 w 1416840"/>
                  <a:gd name="connsiteY6" fmla="*/ 139148 h 1565414"/>
                  <a:gd name="connsiteX7" fmla="*/ 387626 w 1416840"/>
                  <a:gd name="connsiteY7" fmla="*/ 173935 h 1565414"/>
                  <a:gd name="connsiteX8" fmla="*/ 377687 w 1416840"/>
                  <a:gd name="connsiteY8" fmla="*/ 208722 h 1565414"/>
                  <a:gd name="connsiteX9" fmla="*/ 367747 w 1416840"/>
                  <a:gd name="connsiteY9" fmla="*/ 218661 h 1565414"/>
                  <a:gd name="connsiteX10" fmla="*/ 357808 w 1416840"/>
                  <a:gd name="connsiteY10" fmla="*/ 233570 h 1565414"/>
                  <a:gd name="connsiteX11" fmla="*/ 337930 w 1416840"/>
                  <a:gd name="connsiteY11" fmla="*/ 283266 h 1565414"/>
                  <a:gd name="connsiteX12" fmla="*/ 327991 w 1416840"/>
                  <a:gd name="connsiteY12" fmla="*/ 323022 h 1565414"/>
                  <a:gd name="connsiteX13" fmla="*/ 318052 w 1416840"/>
                  <a:gd name="connsiteY13" fmla="*/ 352840 h 1565414"/>
                  <a:gd name="connsiteX14" fmla="*/ 313082 w 1416840"/>
                  <a:gd name="connsiteY14" fmla="*/ 397566 h 1565414"/>
                  <a:gd name="connsiteX15" fmla="*/ 308113 w 1416840"/>
                  <a:gd name="connsiteY15" fmla="*/ 586409 h 1565414"/>
                  <a:gd name="connsiteX16" fmla="*/ 298173 w 1416840"/>
                  <a:gd name="connsiteY16" fmla="*/ 651014 h 1565414"/>
                  <a:gd name="connsiteX17" fmla="*/ 278295 w 1416840"/>
                  <a:gd name="connsiteY17" fmla="*/ 690770 h 1565414"/>
                  <a:gd name="connsiteX18" fmla="*/ 263387 w 1416840"/>
                  <a:gd name="connsiteY18" fmla="*/ 715618 h 1565414"/>
                  <a:gd name="connsiteX19" fmla="*/ 258417 w 1416840"/>
                  <a:gd name="connsiteY19" fmla="*/ 730527 h 1565414"/>
                  <a:gd name="connsiteX20" fmla="*/ 243508 w 1416840"/>
                  <a:gd name="connsiteY20" fmla="*/ 740466 h 1565414"/>
                  <a:gd name="connsiteX21" fmla="*/ 228600 w 1416840"/>
                  <a:gd name="connsiteY21" fmla="*/ 760344 h 1565414"/>
                  <a:gd name="connsiteX22" fmla="*/ 213691 w 1416840"/>
                  <a:gd name="connsiteY22" fmla="*/ 775253 h 1565414"/>
                  <a:gd name="connsiteX23" fmla="*/ 193813 w 1416840"/>
                  <a:gd name="connsiteY23" fmla="*/ 795131 h 1565414"/>
                  <a:gd name="connsiteX24" fmla="*/ 188843 w 1416840"/>
                  <a:gd name="connsiteY24" fmla="*/ 810040 h 1565414"/>
                  <a:gd name="connsiteX25" fmla="*/ 154056 w 1416840"/>
                  <a:gd name="connsiteY25" fmla="*/ 839857 h 1565414"/>
                  <a:gd name="connsiteX26" fmla="*/ 134178 w 1416840"/>
                  <a:gd name="connsiteY26" fmla="*/ 869674 h 1565414"/>
                  <a:gd name="connsiteX27" fmla="*/ 129208 w 1416840"/>
                  <a:gd name="connsiteY27" fmla="*/ 884583 h 1565414"/>
                  <a:gd name="connsiteX28" fmla="*/ 109330 w 1416840"/>
                  <a:gd name="connsiteY28" fmla="*/ 909431 h 1565414"/>
                  <a:gd name="connsiteX29" fmla="*/ 79513 w 1416840"/>
                  <a:gd name="connsiteY29" fmla="*/ 944218 h 1565414"/>
                  <a:gd name="connsiteX30" fmla="*/ 69573 w 1416840"/>
                  <a:gd name="connsiteY30" fmla="*/ 969066 h 1565414"/>
                  <a:gd name="connsiteX31" fmla="*/ 54665 w 1416840"/>
                  <a:gd name="connsiteY31" fmla="*/ 988944 h 1565414"/>
                  <a:gd name="connsiteX32" fmla="*/ 39756 w 1416840"/>
                  <a:gd name="connsiteY32" fmla="*/ 1013792 h 1565414"/>
                  <a:gd name="connsiteX33" fmla="*/ 29817 w 1416840"/>
                  <a:gd name="connsiteY33" fmla="*/ 1048579 h 1565414"/>
                  <a:gd name="connsiteX34" fmla="*/ 19878 w 1416840"/>
                  <a:gd name="connsiteY34" fmla="*/ 1063487 h 1565414"/>
                  <a:gd name="connsiteX35" fmla="*/ 14908 w 1416840"/>
                  <a:gd name="connsiteY35" fmla="*/ 1083366 h 1565414"/>
                  <a:gd name="connsiteX36" fmla="*/ 9939 w 1416840"/>
                  <a:gd name="connsiteY36" fmla="*/ 1108214 h 1565414"/>
                  <a:gd name="connsiteX37" fmla="*/ 0 w 1416840"/>
                  <a:gd name="connsiteY37" fmla="*/ 1133061 h 1565414"/>
                  <a:gd name="connsiteX38" fmla="*/ 9939 w 1416840"/>
                  <a:gd name="connsiteY38" fmla="*/ 1267240 h 1565414"/>
                  <a:gd name="connsiteX39" fmla="*/ 24847 w 1416840"/>
                  <a:gd name="connsiteY39" fmla="*/ 1302027 h 1565414"/>
                  <a:gd name="connsiteX40" fmla="*/ 29817 w 1416840"/>
                  <a:gd name="connsiteY40" fmla="*/ 1316935 h 1565414"/>
                  <a:gd name="connsiteX41" fmla="*/ 44726 w 1416840"/>
                  <a:gd name="connsiteY41" fmla="*/ 1351722 h 1565414"/>
                  <a:gd name="connsiteX42" fmla="*/ 74543 w 1416840"/>
                  <a:gd name="connsiteY42" fmla="*/ 1401418 h 1565414"/>
                  <a:gd name="connsiteX43" fmla="*/ 79513 w 1416840"/>
                  <a:gd name="connsiteY43" fmla="*/ 1421296 h 1565414"/>
                  <a:gd name="connsiteX44" fmla="*/ 94421 w 1416840"/>
                  <a:gd name="connsiteY44" fmla="*/ 1436205 h 1565414"/>
                  <a:gd name="connsiteX45" fmla="*/ 109330 w 1416840"/>
                  <a:gd name="connsiteY45" fmla="*/ 1456083 h 1565414"/>
                  <a:gd name="connsiteX46" fmla="*/ 129208 w 1416840"/>
                  <a:gd name="connsiteY46" fmla="*/ 1485900 h 1565414"/>
                  <a:gd name="connsiteX47" fmla="*/ 139147 w 1416840"/>
                  <a:gd name="connsiteY47" fmla="*/ 1500809 h 1565414"/>
                  <a:gd name="connsiteX48" fmla="*/ 168965 w 1416840"/>
                  <a:gd name="connsiteY48" fmla="*/ 1520687 h 1565414"/>
                  <a:gd name="connsiteX49" fmla="*/ 178904 w 1416840"/>
                  <a:gd name="connsiteY49" fmla="*/ 1530627 h 1565414"/>
                  <a:gd name="connsiteX50" fmla="*/ 238539 w 1416840"/>
                  <a:gd name="connsiteY50" fmla="*/ 1540566 h 1565414"/>
                  <a:gd name="connsiteX51" fmla="*/ 288234 w 1416840"/>
                  <a:gd name="connsiteY51" fmla="*/ 1550505 h 1565414"/>
                  <a:gd name="connsiteX52" fmla="*/ 496956 w 1416840"/>
                  <a:gd name="connsiteY52" fmla="*/ 1560444 h 1565414"/>
                  <a:gd name="connsiteX53" fmla="*/ 655982 w 1416840"/>
                  <a:gd name="connsiteY53" fmla="*/ 1565414 h 1565414"/>
                  <a:gd name="connsiteX54" fmla="*/ 790160 w 1416840"/>
                  <a:gd name="connsiteY54" fmla="*/ 1560444 h 1565414"/>
                  <a:gd name="connsiteX55" fmla="*/ 824947 w 1416840"/>
                  <a:gd name="connsiteY55" fmla="*/ 1545535 h 1565414"/>
                  <a:gd name="connsiteX56" fmla="*/ 884582 w 1416840"/>
                  <a:gd name="connsiteY56" fmla="*/ 1520687 h 1565414"/>
                  <a:gd name="connsiteX57" fmla="*/ 899491 w 1416840"/>
                  <a:gd name="connsiteY57" fmla="*/ 1510748 h 1565414"/>
                  <a:gd name="connsiteX58" fmla="*/ 919369 w 1416840"/>
                  <a:gd name="connsiteY58" fmla="*/ 1495840 h 1565414"/>
                  <a:gd name="connsiteX59" fmla="*/ 934278 w 1416840"/>
                  <a:gd name="connsiteY59" fmla="*/ 1490870 h 1565414"/>
                  <a:gd name="connsiteX60" fmla="*/ 979004 w 1416840"/>
                  <a:gd name="connsiteY60" fmla="*/ 1456083 h 1565414"/>
                  <a:gd name="connsiteX61" fmla="*/ 988943 w 1416840"/>
                  <a:gd name="connsiteY61" fmla="*/ 1441174 h 1565414"/>
                  <a:gd name="connsiteX62" fmla="*/ 1023730 w 1416840"/>
                  <a:gd name="connsiteY62" fmla="*/ 1411357 h 1565414"/>
                  <a:gd name="connsiteX63" fmla="*/ 1038639 w 1416840"/>
                  <a:gd name="connsiteY63" fmla="*/ 1396448 h 1565414"/>
                  <a:gd name="connsiteX64" fmla="*/ 1058517 w 1416840"/>
                  <a:gd name="connsiteY64" fmla="*/ 1366631 h 1565414"/>
                  <a:gd name="connsiteX65" fmla="*/ 1063487 w 1416840"/>
                  <a:gd name="connsiteY65" fmla="*/ 1351722 h 1565414"/>
                  <a:gd name="connsiteX66" fmla="*/ 1078395 w 1416840"/>
                  <a:gd name="connsiteY66" fmla="*/ 1341783 h 1565414"/>
                  <a:gd name="connsiteX67" fmla="*/ 1093304 w 1416840"/>
                  <a:gd name="connsiteY67" fmla="*/ 1326874 h 1565414"/>
                  <a:gd name="connsiteX68" fmla="*/ 1098273 w 1416840"/>
                  <a:gd name="connsiteY68" fmla="*/ 1311966 h 1565414"/>
                  <a:gd name="connsiteX69" fmla="*/ 1123121 w 1416840"/>
                  <a:gd name="connsiteY69" fmla="*/ 1277179 h 1565414"/>
                  <a:gd name="connsiteX70" fmla="*/ 1138030 w 1416840"/>
                  <a:gd name="connsiteY70" fmla="*/ 1262270 h 1565414"/>
                  <a:gd name="connsiteX71" fmla="*/ 1152939 w 1416840"/>
                  <a:gd name="connsiteY71" fmla="*/ 1237422 h 1565414"/>
                  <a:gd name="connsiteX72" fmla="*/ 1187726 w 1416840"/>
                  <a:gd name="connsiteY72" fmla="*/ 1197666 h 1565414"/>
                  <a:gd name="connsiteX73" fmla="*/ 1192695 w 1416840"/>
                  <a:gd name="connsiteY73" fmla="*/ 1182757 h 1565414"/>
                  <a:gd name="connsiteX74" fmla="*/ 1227482 w 1416840"/>
                  <a:gd name="connsiteY74" fmla="*/ 1157909 h 1565414"/>
                  <a:gd name="connsiteX75" fmla="*/ 1232452 w 1416840"/>
                  <a:gd name="connsiteY75" fmla="*/ 1143000 h 1565414"/>
                  <a:gd name="connsiteX76" fmla="*/ 1267239 w 1416840"/>
                  <a:gd name="connsiteY76" fmla="*/ 1113183 h 1565414"/>
                  <a:gd name="connsiteX77" fmla="*/ 1287117 w 1416840"/>
                  <a:gd name="connsiteY77" fmla="*/ 1093305 h 1565414"/>
                  <a:gd name="connsiteX78" fmla="*/ 1331843 w 1416840"/>
                  <a:gd name="connsiteY78" fmla="*/ 1053548 h 1565414"/>
                  <a:gd name="connsiteX79" fmla="*/ 1366630 w 1416840"/>
                  <a:gd name="connsiteY79" fmla="*/ 1018761 h 1565414"/>
                  <a:gd name="connsiteX80" fmla="*/ 1391478 w 1416840"/>
                  <a:gd name="connsiteY80" fmla="*/ 974035 h 1565414"/>
                  <a:gd name="connsiteX81" fmla="*/ 1411356 w 1416840"/>
                  <a:gd name="connsiteY81" fmla="*/ 909431 h 1565414"/>
                  <a:gd name="connsiteX82" fmla="*/ 1406387 w 1416840"/>
                  <a:gd name="connsiteY82" fmla="*/ 775253 h 1565414"/>
                  <a:gd name="connsiteX83" fmla="*/ 1396447 w 1416840"/>
                  <a:gd name="connsiteY83" fmla="*/ 750405 h 1565414"/>
                  <a:gd name="connsiteX84" fmla="*/ 1366630 w 1416840"/>
                  <a:gd name="connsiteY84" fmla="*/ 720587 h 1565414"/>
                  <a:gd name="connsiteX85" fmla="*/ 1331843 w 1416840"/>
                  <a:gd name="connsiteY85" fmla="*/ 690770 h 1565414"/>
                  <a:gd name="connsiteX86" fmla="*/ 1316934 w 1416840"/>
                  <a:gd name="connsiteY86" fmla="*/ 685800 h 1565414"/>
                  <a:gd name="connsiteX87" fmla="*/ 1282147 w 1416840"/>
                  <a:gd name="connsiteY87" fmla="*/ 665922 h 1565414"/>
                  <a:gd name="connsiteX88" fmla="*/ 1237421 w 1416840"/>
                  <a:gd name="connsiteY88" fmla="*/ 636105 h 1565414"/>
                  <a:gd name="connsiteX89" fmla="*/ 1212573 w 1416840"/>
                  <a:gd name="connsiteY89" fmla="*/ 626166 h 1565414"/>
                  <a:gd name="connsiteX90" fmla="*/ 1197665 w 1416840"/>
                  <a:gd name="connsiteY90" fmla="*/ 611257 h 1565414"/>
                  <a:gd name="connsiteX91" fmla="*/ 1177787 w 1416840"/>
                  <a:gd name="connsiteY91" fmla="*/ 606287 h 1565414"/>
                  <a:gd name="connsiteX92" fmla="*/ 1157908 w 1416840"/>
                  <a:gd name="connsiteY92" fmla="*/ 596348 h 1565414"/>
                  <a:gd name="connsiteX93" fmla="*/ 1143000 w 1416840"/>
                  <a:gd name="connsiteY93" fmla="*/ 586409 h 1565414"/>
                  <a:gd name="connsiteX94" fmla="*/ 1118152 w 1416840"/>
                  <a:gd name="connsiteY94" fmla="*/ 576470 h 1565414"/>
                  <a:gd name="connsiteX95" fmla="*/ 1073426 w 1416840"/>
                  <a:gd name="connsiteY95" fmla="*/ 556592 h 1565414"/>
                  <a:gd name="connsiteX96" fmla="*/ 1038639 w 1416840"/>
                  <a:gd name="connsiteY96" fmla="*/ 531744 h 1565414"/>
                  <a:gd name="connsiteX97" fmla="*/ 1018760 w 1416840"/>
                  <a:gd name="connsiteY97" fmla="*/ 521805 h 1565414"/>
                  <a:gd name="connsiteX98" fmla="*/ 993913 w 1416840"/>
                  <a:gd name="connsiteY98" fmla="*/ 501927 h 1565414"/>
                  <a:gd name="connsiteX99" fmla="*/ 979004 w 1416840"/>
                  <a:gd name="connsiteY99" fmla="*/ 491987 h 1565414"/>
                  <a:gd name="connsiteX100" fmla="*/ 939247 w 1416840"/>
                  <a:gd name="connsiteY100" fmla="*/ 452231 h 1565414"/>
                  <a:gd name="connsiteX101" fmla="*/ 924339 w 1416840"/>
                  <a:gd name="connsiteY101" fmla="*/ 442292 h 1565414"/>
                  <a:gd name="connsiteX102" fmla="*/ 904460 w 1416840"/>
                  <a:gd name="connsiteY102" fmla="*/ 417444 h 1565414"/>
                  <a:gd name="connsiteX103" fmla="*/ 889552 w 1416840"/>
                  <a:gd name="connsiteY103" fmla="*/ 402535 h 1565414"/>
                  <a:gd name="connsiteX104" fmla="*/ 879613 w 1416840"/>
                  <a:gd name="connsiteY104" fmla="*/ 382657 h 1565414"/>
                  <a:gd name="connsiteX105" fmla="*/ 849795 w 1416840"/>
                  <a:gd name="connsiteY105" fmla="*/ 352840 h 1565414"/>
                  <a:gd name="connsiteX106" fmla="*/ 839856 w 1416840"/>
                  <a:gd name="connsiteY106" fmla="*/ 318053 h 1565414"/>
                  <a:gd name="connsiteX107" fmla="*/ 824947 w 1416840"/>
                  <a:gd name="connsiteY107" fmla="*/ 303144 h 1565414"/>
                  <a:gd name="connsiteX108" fmla="*/ 815008 w 1416840"/>
                  <a:gd name="connsiteY108" fmla="*/ 288235 h 1565414"/>
                  <a:gd name="connsiteX109" fmla="*/ 800100 w 1416840"/>
                  <a:gd name="connsiteY109" fmla="*/ 253448 h 1565414"/>
                  <a:gd name="connsiteX110" fmla="*/ 795130 w 1416840"/>
                  <a:gd name="connsiteY110" fmla="*/ 238540 h 1565414"/>
                  <a:gd name="connsiteX111" fmla="*/ 770282 w 1416840"/>
                  <a:gd name="connsiteY111" fmla="*/ 198783 h 1565414"/>
                  <a:gd name="connsiteX112" fmla="*/ 760343 w 1416840"/>
                  <a:gd name="connsiteY112" fmla="*/ 178905 h 1565414"/>
                  <a:gd name="connsiteX113" fmla="*/ 725556 w 1416840"/>
                  <a:gd name="connsiteY113" fmla="*/ 149087 h 1565414"/>
                  <a:gd name="connsiteX114" fmla="*/ 720587 w 1416840"/>
                  <a:gd name="connsiteY114" fmla="*/ 134179 h 1565414"/>
                  <a:gd name="connsiteX115" fmla="*/ 705678 w 1416840"/>
                  <a:gd name="connsiteY115" fmla="*/ 124240 h 1565414"/>
                  <a:gd name="connsiteX116" fmla="*/ 685800 w 1416840"/>
                  <a:gd name="connsiteY116" fmla="*/ 109331 h 1565414"/>
                  <a:gd name="connsiteX117" fmla="*/ 655982 w 1416840"/>
                  <a:gd name="connsiteY117" fmla="*/ 89453 h 1565414"/>
                  <a:gd name="connsiteX118" fmla="*/ 626165 w 1416840"/>
                  <a:gd name="connsiteY118" fmla="*/ 64605 h 1565414"/>
                  <a:gd name="connsiteX119" fmla="*/ 541682 w 1416840"/>
                  <a:gd name="connsiteY119" fmla="*/ 49696 h 1565414"/>
                  <a:gd name="connsiteX120" fmla="*/ 521804 w 1416840"/>
                  <a:gd name="connsiteY120" fmla="*/ 44727 h 1565414"/>
                  <a:gd name="connsiteX121" fmla="*/ 496956 w 1416840"/>
                  <a:gd name="connsiteY121" fmla="*/ 39757 h 1565414"/>
                  <a:gd name="connsiteX122" fmla="*/ 482047 w 1416840"/>
                  <a:gd name="connsiteY122" fmla="*/ 0 h 156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416840" h="1565414">
                    <a:moveTo>
                      <a:pt x="482047" y="0"/>
                    </a:moveTo>
                    <a:lnTo>
                      <a:pt x="482047" y="0"/>
                    </a:lnTo>
                    <a:cubicBezTo>
                      <a:pt x="475421" y="19878"/>
                      <a:pt x="469951" y="40180"/>
                      <a:pt x="462169" y="59635"/>
                    </a:cubicBezTo>
                    <a:cubicBezTo>
                      <a:pt x="458856" y="67918"/>
                      <a:pt x="457415" y="77224"/>
                      <a:pt x="452230" y="84483"/>
                    </a:cubicBezTo>
                    <a:cubicBezTo>
                      <a:pt x="448758" y="89343"/>
                      <a:pt x="442291" y="91109"/>
                      <a:pt x="437321" y="94422"/>
                    </a:cubicBezTo>
                    <a:cubicBezTo>
                      <a:pt x="434008" y="99392"/>
                      <a:pt x="429808" y="103873"/>
                      <a:pt x="427382" y="109331"/>
                    </a:cubicBezTo>
                    <a:cubicBezTo>
                      <a:pt x="423127" y="118905"/>
                      <a:pt x="423729" y="130767"/>
                      <a:pt x="417443" y="139148"/>
                    </a:cubicBezTo>
                    <a:cubicBezTo>
                      <a:pt x="398317" y="164649"/>
                      <a:pt x="408391" y="153170"/>
                      <a:pt x="387626" y="173935"/>
                    </a:cubicBezTo>
                    <a:cubicBezTo>
                      <a:pt x="386699" y="177644"/>
                      <a:pt x="380741" y="203632"/>
                      <a:pt x="377687" y="208722"/>
                    </a:cubicBezTo>
                    <a:cubicBezTo>
                      <a:pt x="375276" y="212740"/>
                      <a:pt x="370674" y="215002"/>
                      <a:pt x="367747" y="218661"/>
                    </a:cubicBezTo>
                    <a:cubicBezTo>
                      <a:pt x="364016" y="223325"/>
                      <a:pt x="361121" y="228600"/>
                      <a:pt x="357808" y="233570"/>
                    </a:cubicBezTo>
                    <a:cubicBezTo>
                      <a:pt x="344399" y="300625"/>
                      <a:pt x="364671" y="213741"/>
                      <a:pt x="337930" y="283266"/>
                    </a:cubicBezTo>
                    <a:cubicBezTo>
                      <a:pt x="333026" y="296015"/>
                      <a:pt x="332310" y="310063"/>
                      <a:pt x="327991" y="323022"/>
                    </a:cubicBezTo>
                    <a:lnTo>
                      <a:pt x="318052" y="352840"/>
                    </a:lnTo>
                    <a:cubicBezTo>
                      <a:pt x="316395" y="367749"/>
                      <a:pt x="313720" y="382579"/>
                      <a:pt x="313082" y="397566"/>
                    </a:cubicBezTo>
                    <a:cubicBezTo>
                      <a:pt x="310405" y="460479"/>
                      <a:pt x="310790" y="523496"/>
                      <a:pt x="308113" y="586409"/>
                    </a:cubicBezTo>
                    <a:cubicBezTo>
                      <a:pt x="307756" y="594797"/>
                      <a:pt x="304337" y="636220"/>
                      <a:pt x="298173" y="651014"/>
                    </a:cubicBezTo>
                    <a:cubicBezTo>
                      <a:pt x="292474" y="664690"/>
                      <a:pt x="285918" y="678065"/>
                      <a:pt x="278295" y="690770"/>
                    </a:cubicBezTo>
                    <a:cubicBezTo>
                      <a:pt x="273326" y="699053"/>
                      <a:pt x="267707" y="706979"/>
                      <a:pt x="263387" y="715618"/>
                    </a:cubicBezTo>
                    <a:cubicBezTo>
                      <a:pt x="261044" y="720304"/>
                      <a:pt x="261690" y="726436"/>
                      <a:pt x="258417" y="730527"/>
                    </a:cubicBezTo>
                    <a:cubicBezTo>
                      <a:pt x="254686" y="735191"/>
                      <a:pt x="248478" y="737153"/>
                      <a:pt x="243508" y="740466"/>
                    </a:cubicBezTo>
                    <a:cubicBezTo>
                      <a:pt x="238539" y="747092"/>
                      <a:pt x="233990" y="754055"/>
                      <a:pt x="228600" y="760344"/>
                    </a:cubicBezTo>
                    <a:cubicBezTo>
                      <a:pt x="224026" y="765680"/>
                      <a:pt x="217590" y="769405"/>
                      <a:pt x="213691" y="775253"/>
                    </a:cubicBezTo>
                    <a:cubicBezTo>
                      <a:pt x="198545" y="797970"/>
                      <a:pt x="222209" y="785664"/>
                      <a:pt x="193813" y="795131"/>
                    </a:cubicBezTo>
                    <a:cubicBezTo>
                      <a:pt x="192156" y="800101"/>
                      <a:pt x="191749" y="805681"/>
                      <a:pt x="188843" y="810040"/>
                    </a:cubicBezTo>
                    <a:cubicBezTo>
                      <a:pt x="181923" y="820420"/>
                      <a:pt x="163239" y="832970"/>
                      <a:pt x="154056" y="839857"/>
                    </a:cubicBezTo>
                    <a:cubicBezTo>
                      <a:pt x="142242" y="875304"/>
                      <a:pt x="158994" y="832453"/>
                      <a:pt x="134178" y="869674"/>
                    </a:cubicBezTo>
                    <a:cubicBezTo>
                      <a:pt x="131272" y="874033"/>
                      <a:pt x="131984" y="880141"/>
                      <a:pt x="129208" y="884583"/>
                    </a:cubicBezTo>
                    <a:cubicBezTo>
                      <a:pt x="123586" y="893578"/>
                      <a:pt x="115413" y="900741"/>
                      <a:pt x="109330" y="909431"/>
                    </a:cubicBezTo>
                    <a:cubicBezTo>
                      <a:pt x="85729" y="943146"/>
                      <a:pt x="105932" y="926605"/>
                      <a:pt x="79513" y="944218"/>
                    </a:cubicBezTo>
                    <a:cubicBezTo>
                      <a:pt x="76200" y="952501"/>
                      <a:pt x="73905" y="961268"/>
                      <a:pt x="69573" y="969066"/>
                    </a:cubicBezTo>
                    <a:cubicBezTo>
                      <a:pt x="65551" y="976306"/>
                      <a:pt x="59259" y="982053"/>
                      <a:pt x="54665" y="988944"/>
                    </a:cubicBezTo>
                    <a:cubicBezTo>
                      <a:pt x="49307" y="996981"/>
                      <a:pt x="44076" y="1005153"/>
                      <a:pt x="39756" y="1013792"/>
                    </a:cubicBezTo>
                    <a:cubicBezTo>
                      <a:pt x="30091" y="1033122"/>
                      <a:pt x="39365" y="1026301"/>
                      <a:pt x="29817" y="1048579"/>
                    </a:cubicBezTo>
                    <a:cubicBezTo>
                      <a:pt x="27464" y="1054069"/>
                      <a:pt x="23191" y="1058518"/>
                      <a:pt x="19878" y="1063487"/>
                    </a:cubicBezTo>
                    <a:cubicBezTo>
                      <a:pt x="18221" y="1070113"/>
                      <a:pt x="16390" y="1076698"/>
                      <a:pt x="14908" y="1083366"/>
                    </a:cubicBezTo>
                    <a:cubicBezTo>
                      <a:pt x="13076" y="1091612"/>
                      <a:pt x="12366" y="1100124"/>
                      <a:pt x="9939" y="1108214"/>
                    </a:cubicBezTo>
                    <a:cubicBezTo>
                      <a:pt x="7376" y="1116758"/>
                      <a:pt x="3313" y="1124779"/>
                      <a:pt x="0" y="1133061"/>
                    </a:cubicBezTo>
                    <a:cubicBezTo>
                      <a:pt x="83" y="1134299"/>
                      <a:pt x="7877" y="1257447"/>
                      <a:pt x="9939" y="1267240"/>
                    </a:cubicBezTo>
                    <a:cubicBezTo>
                      <a:pt x="12538" y="1279585"/>
                      <a:pt x="20162" y="1290314"/>
                      <a:pt x="24847" y="1302027"/>
                    </a:cubicBezTo>
                    <a:cubicBezTo>
                      <a:pt x="26792" y="1306891"/>
                      <a:pt x="27871" y="1312071"/>
                      <a:pt x="29817" y="1316935"/>
                    </a:cubicBezTo>
                    <a:cubicBezTo>
                      <a:pt x="34503" y="1328648"/>
                      <a:pt x="38823" y="1340572"/>
                      <a:pt x="44726" y="1351722"/>
                    </a:cubicBezTo>
                    <a:cubicBezTo>
                      <a:pt x="53765" y="1368795"/>
                      <a:pt x="74543" y="1401418"/>
                      <a:pt x="74543" y="1401418"/>
                    </a:cubicBezTo>
                    <a:cubicBezTo>
                      <a:pt x="76200" y="1408044"/>
                      <a:pt x="76124" y="1415366"/>
                      <a:pt x="79513" y="1421296"/>
                    </a:cubicBezTo>
                    <a:cubicBezTo>
                      <a:pt x="83000" y="1427398"/>
                      <a:pt x="89847" y="1430869"/>
                      <a:pt x="94421" y="1436205"/>
                    </a:cubicBezTo>
                    <a:cubicBezTo>
                      <a:pt x="99811" y="1442494"/>
                      <a:pt x="104360" y="1449457"/>
                      <a:pt x="109330" y="1456083"/>
                    </a:cubicBezTo>
                    <a:cubicBezTo>
                      <a:pt x="118064" y="1482284"/>
                      <a:pt x="108527" y="1461083"/>
                      <a:pt x="129208" y="1485900"/>
                    </a:cubicBezTo>
                    <a:cubicBezTo>
                      <a:pt x="133032" y="1490488"/>
                      <a:pt x="134652" y="1496876"/>
                      <a:pt x="139147" y="1500809"/>
                    </a:cubicBezTo>
                    <a:cubicBezTo>
                      <a:pt x="148137" y="1508675"/>
                      <a:pt x="160519" y="1512240"/>
                      <a:pt x="168965" y="1520687"/>
                    </a:cubicBezTo>
                    <a:cubicBezTo>
                      <a:pt x="172278" y="1524000"/>
                      <a:pt x="174713" y="1528532"/>
                      <a:pt x="178904" y="1530627"/>
                    </a:cubicBezTo>
                    <a:cubicBezTo>
                      <a:pt x="190084" y="1536217"/>
                      <a:pt x="234350" y="1539868"/>
                      <a:pt x="238539" y="1540566"/>
                    </a:cubicBezTo>
                    <a:cubicBezTo>
                      <a:pt x="255202" y="1543343"/>
                      <a:pt x="271391" y="1549209"/>
                      <a:pt x="288234" y="1550505"/>
                    </a:cubicBezTo>
                    <a:cubicBezTo>
                      <a:pt x="357682" y="1555847"/>
                      <a:pt x="427360" y="1557622"/>
                      <a:pt x="496956" y="1560444"/>
                    </a:cubicBezTo>
                    <a:lnTo>
                      <a:pt x="655982" y="1565414"/>
                    </a:lnTo>
                    <a:cubicBezTo>
                      <a:pt x="700708" y="1563757"/>
                      <a:pt x="745502" y="1563421"/>
                      <a:pt x="790160" y="1560444"/>
                    </a:cubicBezTo>
                    <a:cubicBezTo>
                      <a:pt x="799248" y="1559838"/>
                      <a:pt x="818553" y="1548332"/>
                      <a:pt x="824947" y="1545535"/>
                    </a:cubicBezTo>
                    <a:cubicBezTo>
                      <a:pt x="844676" y="1536903"/>
                      <a:pt x="866664" y="1532632"/>
                      <a:pt x="884582" y="1520687"/>
                    </a:cubicBezTo>
                    <a:cubicBezTo>
                      <a:pt x="889552" y="1517374"/>
                      <a:pt x="894631" y="1514220"/>
                      <a:pt x="899491" y="1510748"/>
                    </a:cubicBezTo>
                    <a:cubicBezTo>
                      <a:pt x="906231" y="1505934"/>
                      <a:pt x="912178" y="1499949"/>
                      <a:pt x="919369" y="1495840"/>
                    </a:cubicBezTo>
                    <a:cubicBezTo>
                      <a:pt x="923917" y="1493241"/>
                      <a:pt x="929308" y="1492527"/>
                      <a:pt x="934278" y="1490870"/>
                    </a:cubicBezTo>
                    <a:cubicBezTo>
                      <a:pt x="967799" y="1457349"/>
                      <a:pt x="950761" y="1465498"/>
                      <a:pt x="979004" y="1456083"/>
                    </a:cubicBezTo>
                    <a:cubicBezTo>
                      <a:pt x="982317" y="1451113"/>
                      <a:pt x="985119" y="1445762"/>
                      <a:pt x="988943" y="1441174"/>
                    </a:cubicBezTo>
                    <a:cubicBezTo>
                      <a:pt x="1004353" y="1422682"/>
                      <a:pt x="1004541" y="1427805"/>
                      <a:pt x="1023730" y="1411357"/>
                    </a:cubicBezTo>
                    <a:cubicBezTo>
                      <a:pt x="1029066" y="1406783"/>
                      <a:pt x="1033669" y="1401418"/>
                      <a:pt x="1038639" y="1396448"/>
                    </a:cubicBezTo>
                    <a:cubicBezTo>
                      <a:pt x="1050454" y="1361002"/>
                      <a:pt x="1033701" y="1403854"/>
                      <a:pt x="1058517" y="1366631"/>
                    </a:cubicBezTo>
                    <a:cubicBezTo>
                      <a:pt x="1061423" y="1362272"/>
                      <a:pt x="1060215" y="1355813"/>
                      <a:pt x="1063487" y="1351722"/>
                    </a:cubicBezTo>
                    <a:cubicBezTo>
                      <a:pt x="1067218" y="1347058"/>
                      <a:pt x="1073807" y="1345607"/>
                      <a:pt x="1078395" y="1341783"/>
                    </a:cubicBezTo>
                    <a:cubicBezTo>
                      <a:pt x="1083794" y="1337284"/>
                      <a:pt x="1088334" y="1331844"/>
                      <a:pt x="1093304" y="1326874"/>
                    </a:cubicBezTo>
                    <a:cubicBezTo>
                      <a:pt x="1094960" y="1321905"/>
                      <a:pt x="1095930" y="1316651"/>
                      <a:pt x="1098273" y="1311966"/>
                    </a:cubicBezTo>
                    <a:cubicBezTo>
                      <a:pt x="1101418" y="1305677"/>
                      <a:pt x="1120423" y="1280326"/>
                      <a:pt x="1123121" y="1277179"/>
                    </a:cubicBezTo>
                    <a:cubicBezTo>
                      <a:pt x="1127695" y="1271843"/>
                      <a:pt x="1133813" y="1267893"/>
                      <a:pt x="1138030" y="1262270"/>
                    </a:cubicBezTo>
                    <a:cubicBezTo>
                      <a:pt x="1143826" y="1254543"/>
                      <a:pt x="1147400" y="1245335"/>
                      <a:pt x="1152939" y="1237422"/>
                    </a:cubicBezTo>
                    <a:cubicBezTo>
                      <a:pt x="1167098" y="1217194"/>
                      <a:pt x="1172015" y="1213376"/>
                      <a:pt x="1187726" y="1197666"/>
                    </a:cubicBezTo>
                    <a:cubicBezTo>
                      <a:pt x="1189382" y="1192696"/>
                      <a:pt x="1189789" y="1187116"/>
                      <a:pt x="1192695" y="1182757"/>
                    </a:cubicBezTo>
                    <a:cubicBezTo>
                      <a:pt x="1202768" y="1167647"/>
                      <a:pt x="1211937" y="1165682"/>
                      <a:pt x="1227482" y="1157909"/>
                    </a:cubicBezTo>
                    <a:cubicBezTo>
                      <a:pt x="1229139" y="1152939"/>
                      <a:pt x="1229546" y="1147359"/>
                      <a:pt x="1232452" y="1143000"/>
                    </a:cubicBezTo>
                    <a:cubicBezTo>
                      <a:pt x="1240933" y="1130279"/>
                      <a:pt x="1256216" y="1122828"/>
                      <a:pt x="1267239" y="1113183"/>
                    </a:cubicBezTo>
                    <a:cubicBezTo>
                      <a:pt x="1274291" y="1107012"/>
                      <a:pt x="1280002" y="1099403"/>
                      <a:pt x="1287117" y="1093305"/>
                    </a:cubicBezTo>
                    <a:cubicBezTo>
                      <a:pt x="1310355" y="1073387"/>
                      <a:pt x="1305724" y="1092726"/>
                      <a:pt x="1331843" y="1053548"/>
                    </a:cubicBezTo>
                    <a:cubicBezTo>
                      <a:pt x="1354627" y="1019372"/>
                      <a:pt x="1340389" y="1027509"/>
                      <a:pt x="1366630" y="1018761"/>
                    </a:cubicBezTo>
                    <a:cubicBezTo>
                      <a:pt x="1378792" y="982276"/>
                      <a:pt x="1369161" y="996352"/>
                      <a:pt x="1391478" y="974035"/>
                    </a:cubicBezTo>
                    <a:cubicBezTo>
                      <a:pt x="1405231" y="932777"/>
                      <a:pt x="1398539" y="954292"/>
                      <a:pt x="1411356" y="909431"/>
                    </a:cubicBezTo>
                    <a:cubicBezTo>
                      <a:pt x="1418362" y="846386"/>
                      <a:pt x="1420538" y="856617"/>
                      <a:pt x="1406387" y="775253"/>
                    </a:cubicBezTo>
                    <a:cubicBezTo>
                      <a:pt x="1404858" y="766464"/>
                      <a:pt x="1401694" y="757620"/>
                      <a:pt x="1396447" y="750405"/>
                    </a:cubicBezTo>
                    <a:cubicBezTo>
                      <a:pt x="1388180" y="739037"/>
                      <a:pt x="1376569" y="730526"/>
                      <a:pt x="1366630" y="720587"/>
                    </a:cubicBezTo>
                    <a:cubicBezTo>
                      <a:pt x="1354884" y="708841"/>
                      <a:pt x="1346714" y="699268"/>
                      <a:pt x="1331843" y="690770"/>
                    </a:cubicBezTo>
                    <a:cubicBezTo>
                      <a:pt x="1327295" y="688171"/>
                      <a:pt x="1321904" y="687457"/>
                      <a:pt x="1316934" y="685800"/>
                    </a:cubicBezTo>
                    <a:cubicBezTo>
                      <a:pt x="1287583" y="656449"/>
                      <a:pt x="1318187" y="681940"/>
                      <a:pt x="1282147" y="665922"/>
                    </a:cubicBezTo>
                    <a:cubicBezTo>
                      <a:pt x="1238592" y="646564"/>
                      <a:pt x="1274980" y="656971"/>
                      <a:pt x="1237421" y="636105"/>
                    </a:cubicBezTo>
                    <a:cubicBezTo>
                      <a:pt x="1229623" y="631773"/>
                      <a:pt x="1220856" y="629479"/>
                      <a:pt x="1212573" y="626166"/>
                    </a:cubicBezTo>
                    <a:cubicBezTo>
                      <a:pt x="1207604" y="621196"/>
                      <a:pt x="1203767" y="614744"/>
                      <a:pt x="1197665" y="611257"/>
                    </a:cubicBezTo>
                    <a:cubicBezTo>
                      <a:pt x="1191735" y="607868"/>
                      <a:pt x="1184182" y="608685"/>
                      <a:pt x="1177787" y="606287"/>
                    </a:cubicBezTo>
                    <a:cubicBezTo>
                      <a:pt x="1170850" y="603686"/>
                      <a:pt x="1164340" y="600024"/>
                      <a:pt x="1157908" y="596348"/>
                    </a:cubicBezTo>
                    <a:cubicBezTo>
                      <a:pt x="1152722" y="593385"/>
                      <a:pt x="1148342" y="589080"/>
                      <a:pt x="1143000" y="586409"/>
                    </a:cubicBezTo>
                    <a:cubicBezTo>
                      <a:pt x="1135021" y="582420"/>
                      <a:pt x="1125950" y="580802"/>
                      <a:pt x="1118152" y="576470"/>
                    </a:cubicBezTo>
                    <a:cubicBezTo>
                      <a:pt x="1076950" y="553580"/>
                      <a:pt x="1121248" y="566156"/>
                      <a:pt x="1073426" y="556592"/>
                    </a:cubicBezTo>
                    <a:cubicBezTo>
                      <a:pt x="1061830" y="548309"/>
                      <a:pt x="1050661" y="539394"/>
                      <a:pt x="1038639" y="531744"/>
                    </a:cubicBezTo>
                    <a:cubicBezTo>
                      <a:pt x="1032389" y="527767"/>
                      <a:pt x="1024924" y="525914"/>
                      <a:pt x="1018760" y="521805"/>
                    </a:cubicBezTo>
                    <a:cubicBezTo>
                      <a:pt x="1009935" y="515922"/>
                      <a:pt x="1002398" y="508291"/>
                      <a:pt x="993913" y="501927"/>
                    </a:cubicBezTo>
                    <a:cubicBezTo>
                      <a:pt x="989135" y="498343"/>
                      <a:pt x="983424" y="496005"/>
                      <a:pt x="979004" y="491987"/>
                    </a:cubicBezTo>
                    <a:cubicBezTo>
                      <a:pt x="965136" y="479380"/>
                      <a:pt x="954841" y="462627"/>
                      <a:pt x="939247" y="452231"/>
                    </a:cubicBezTo>
                    <a:cubicBezTo>
                      <a:pt x="934278" y="448918"/>
                      <a:pt x="928562" y="446515"/>
                      <a:pt x="924339" y="442292"/>
                    </a:cubicBezTo>
                    <a:cubicBezTo>
                      <a:pt x="916839" y="434792"/>
                      <a:pt x="911445" y="425427"/>
                      <a:pt x="904460" y="417444"/>
                    </a:cubicBezTo>
                    <a:cubicBezTo>
                      <a:pt x="899832" y="412155"/>
                      <a:pt x="893637" y="408254"/>
                      <a:pt x="889552" y="402535"/>
                    </a:cubicBezTo>
                    <a:cubicBezTo>
                      <a:pt x="885246" y="396507"/>
                      <a:pt x="884241" y="388442"/>
                      <a:pt x="879613" y="382657"/>
                    </a:cubicBezTo>
                    <a:cubicBezTo>
                      <a:pt x="870832" y="371681"/>
                      <a:pt x="849795" y="352840"/>
                      <a:pt x="849795" y="352840"/>
                    </a:cubicBezTo>
                    <a:cubicBezTo>
                      <a:pt x="849131" y="350185"/>
                      <a:pt x="842710" y="322334"/>
                      <a:pt x="839856" y="318053"/>
                    </a:cubicBezTo>
                    <a:cubicBezTo>
                      <a:pt x="835957" y="312205"/>
                      <a:pt x="829446" y="308543"/>
                      <a:pt x="824947" y="303144"/>
                    </a:cubicBezTo>
                    <a:cubicBezTo>
                      <a:pt x="821123" y="298556"/>
                      <a:pt x="818321" y="293205"/>
                      <a:pt x="815008" y="288235"/>
                    </a:cubicBezTo>
                    <a:cubicBezTo>
                      <a:pt x="803358" y="253283"/>
                      <a:pt x="818517" y="296421"/>
                      <a:pt x="800100" y="253448"/>
                    </a:cubicBezTo>
                    <a:cubicBezTo>
                      <a:pt x="798037" y="248633"/>
                      <a:pt x="797638" y="243139"/>
                      <a:pt x="795130" y="238540"/>
                    </a:cubicBezTo>
                    <a:cubicBezTo>
                      <a:pt x="787646" y="224821"/>
                      <a:pt x="777271" y="212761"/>
                      <a:pt x="770282" y="198783"/>
                    </a:cubicBezTo>
                    <a:cubicBezTo>
                      <a:pt x="766969" y="192157"/>
                      <a:pt x="764788" y="184831"/>
                      <a:pt x="760343" y="178905"/>
                    </a:cubicBezTo>
                    <a:cubicBezTo>
                      <a:pt x="748293" y="162838"/>
                      <a:pt x="740580" y="159104"/>
                      <a:pt x="725556" y="149087"/>
                    </a:cubicBezTo>
                    <a:cubicBezTo>
                      <a:pt x="723900" y="144118"/>
                      <a:pt x="723859" y="138269"/>
                      <a:pt x="720587" y="134179"/>
                    </a:cubicBezTo>
                    <a:cubicBezTo>
                      <a:pt x="716856" y="129515"/>
                      <a:pt x="710538" y="127712"/>
                      <a:pt x="705678" y="124240"/>
                    </a:cubicBezTo>
                    <a:cubicBezTo>
                      <a:pt x="698938" y="119426"/>
                      <a:pt x="692089" y="114721"/>
                      <a:pt x="685800" y="109331"/>
                    </a:cubicBezTo>
                    <a:cubicBezTo>
                      <a:pt x="662112" y="89026"/>
                      <a:pt x="681341" y="97905"/>
                      <a:pt x="655982" y="89453"/>
                    </a:cubicBezTo>
                    <a:cubicBezTo>
                      <a:pt x="646621" y="80092"/>
                      <a:pt x="638617" y="70139"/>
                      <a:pt x="626165" y="64605"/>
                    </a:cubicBezTo>
                    <a:cubicBezTo>
                      <a:pt x="593817" y="50228"/>
                      <a:pt x="580885" y="53260"/>
                      <a:pt x="541682" y="49696"/>
                    </a:cubicBezTo>
                    <a:cubicBezTo>
                      <a:pt x="535056" y="48040"/>
                      <a:pt x="528471" y="46209"/>
                      <a:pt x="521804" y="44727"/>
                    </a:cubicBezTo>
                    <a:cubicBezTo>
                      <a:pt x="513558" y="42895"/>
                      <a:pt x="505078" y="42078"/>
                      <a:pt x="496956" y="39757"/>
                    </a:cubicBezTo>
                    <a:cubicBezTo>
                      <a:pt x="493394" y="38739"/>
                      <a:pt x="484532" y="6626"/>
                      <a:pt x="482047" y="0"/>
                    </a:cubicBezTo>
                    <a:close/>
                  </a:path>
                </a:pathLst>
              </a:custGeom>
              <a:solidFill>
                <a:srgbClr val="E2F0D9">
                  <a:alpha val="2313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0DC57-FE05-402A-BC4F-6216F199D5ED}"/>
                  </a:ext>
                </a:extLst>
              </p:cNvPr>
              <p:cNvSpPr txBox="1"/>
              <p:nvPr/>
            </p:nvSpPr>
            <p:spPr>
              <a:xfrm>
                <a:off x="10247762" y="1517693"/>
                <a:ext cx="81945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eng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단어가방</a:t>
                </a:r>
                <a:endPara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3180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FD7B3-3783-41E3-95B1-37FC0AAD1CEA}"/>
                </a:ext>
              </a:extLst>
            </p:cNvPr>
            <p:cNvSpPr txBox="1"/>
            <p:nvPr/>
          </p:nvSpPr>
          <p:spPr>
            <a:xfrm>
              <a:off x="7867498" y="1355631"/>
              <a:ext cx="8194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단어가방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7949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AD5781-13C7-41DF-8584-2215A748A4A5}"/>
                </a:ext>
              </a:extLst>
            </p:cNvPr>
            <p:cNvSpPr txBox="1"/>
            <p:nvPr/>
          </p:nvSpPr>
          <p:spPr>
            <a:xfrm>
              <a:off x="7659406" y="2899737"/>
              <a:ext cx="28954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eng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단어를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정수인코딩함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인코딩은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word2vec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처럼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차원은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328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77C5A3-C7AE-46F6-9BE0-0DA9691D5DF8}"/>
              </a:ext>
            </a:extLst>
          </p:cNvPr>
          <p:cNvGrpSpPr/>
          <p:nvPr/>
        </p:nvGrpSpPr>
        <p:grpSpPr>
          <a:xfrm>
            <a:off x="391228" y="869673"/>
            <a:ext cx="10383155" cy="5118654"/>
            <a:chOff x="391228" y="869673"/>
            <a:chExt cx="10383155" cy="51186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4A452-53A7-4ADB-9294-963B2B305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795" r="37717" b="20063"/>
            <a:stretch/>
          </p:blipFill>
          <p:spPr>
            <a:xfrm>
              <a:off x="452520" y="3428480"/>
              <a:ext cx="4437533" cy="14940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DA2E8E-D7E6-4C2E-9E53-8BB50B8B7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555" r="64334"/>
            <a:stretch/>
          </p:blipFill>
          <p:spPr>
            <a:xfrm>
              <a:off x="8047357" y="1567887"/>
              <a:ext cx="2541130" cy="1168421"/>
            </a:xfrm>
            <a:prstGeom prst="rect">
              <a:avLst/>
            </a:prstGeom>
          </p:spPr>
        </p:pic>
        <p:pic>
          <p:nvPicPr>
            <p:cNvPr id="8" name="Picture 2" descr="Drawing">
              <a:extLst>
                <a:ext uri="{FF2B5EF4-FFF2-40B4-BE49-F238E27FC236}">
                  <a16:creationId xmlns:a16="http://schemas.microsoft.com/office/drawing/2014/main" id="{E4C24EFC-F57F-429F-98F2-9F59BFB0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5" r="44889" b="37730"/>
            <a:stretch/>
          </p:blipFill>
          <p:spPr bwMode="auto">
            <a:xfrm>
              <a:off x="6173859" y="3428480"/>
              <a:ext cx="4600524" cy="2559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317AC0-142C-4A6D-96A1-A0B95F319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52" r="2822" b="49568"/>
            <a:stretch/>
          </p:blipFill>
          <p:spPr>
            <a:xfrm>
              <a:off x="391228" y="869673"/>
              <a:ext cx="6923735" cy="2382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9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모델 최적화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3AD63-C401-475E-9D23-782F2109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4" y="756817"/>
            <a:ext cx="8563038" cy="1514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7AEC74-6856-4DD5-AD67-7EE59729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4" y="2713781"/>
            <a:ext cx="4933986" cy="2143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B87EF3-1AB9-4351-9322-7464BDF5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755" y="2569889"/>
            <a:ext cx="3127269" cy="2364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507EE-3C64-442E-9D24-E1A22D593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858" y="2569889"/>
            <a:ext cx="3127269" cy="2287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42DE83-289A-46B7-831E-9CA89FE40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3" y="5011616"/>
            <a:ext cx="4026812" cy="10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/>
              <a:t>인코더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 부분은 </a:t>
            </a:r>
            <a:r>
              <a:rPr lang="en-US" altLang="ko-KR" dirty="0"/>
              <a:t>LSTM </a:t>
            </a:r>
            <a:r>
              <a:rPr lang="ko-KR" altLang="en-US" dirty="0"/>
              <a:t>셀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내부 상태가 </a:t>
            </a:r>
            <a:r>
              <a:rPr lang="ko-KR" altLang="en-US" dirty="0" err="1"/>
              <a:t>디코더</a:t>
            </a:r>
            <a:r>
              <a:rPr lang="ko-KR" altLang="en-US" dirty="0"/>
              <a:t> 부분으로 전달되어 대상 시퀀스를 생성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58E659-6C70-4749-9BAE-CD8E82FFAE0F}"/>
              </a:ext>
            </a:extLst>
          </p:cNvPr>
          <p:cNvGrpSpPr/>
          <p:nvPr/>
        </p:nvGrpSpPr>
        <p:grpSpPr>
          <a:xfrm>
            <a:off x="2177145" y="2318575"/>
            <a:ext cx="6624513" cy="3696463"/>
            <a:chOff x="2177145" y="2318575"/>
            <a:chExt cx="6624513" cy="3696463"/>
          </a:xfrm>
        </p:grpSpPr>
        <p:pic>
          <p:nvPicPr>
            <p:cNvPr id="19458" name="Picture 2" descr="https://wikidocs.net/images/page/159499/6_W02VVwUd0aDiitTnfopx0g.png">
              <a:extLst>
                <a:ext uri="{FF2B5EF4-FFF2-40B4-BE49-F238E27FC236}">
                  <a16:creationId xmlns:a16="http://schemas.microsoft.com/office/drawing/2014/main" id="{F456C302-0E1E-4D63-89B6-616E4D9B4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2369094"/>
              <a:ext cx="5190267" cy="36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156808-495D-4426-8991-7A7533C8F20B}"/>
                </a:ext>
              </a:extLst>
            </p:cNvPr>
            <p:cNvSpPr/>
            <p:nvPr/>
          </p:nvSpPr>
          <p:spPr>
            <a:xfrm>
              <a:off x="2177145" y="2318575"/>
              <a:ext cx="4834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 부분의 각 시간 단계의 출력은 모두 폐기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9568DD-E5E1-4B38-A0B0-4E12EC58A64E}"/>
                </a:ext>
              </a:extLst>
            </p:cNvPr>
            <p:cNvSpPr txBox="1"/>
            <p:nvPr/>
          </p:nvSpPr>
          <p:spPr>
            <a:xfrm>
              <a:off x="6622856" y="3589410"/>
              <a:ext cx="2178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83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8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입력 시퀀스를 읽은 후 인코더는 내부 상태를 </a:t>
            </a:r>
            <a:r>
              <a:rPr lang="ko-KR" altLang="en-US" dirty="0" err="1"/>
              <a:t>디코더에</a:t>
            </a:r>
            <a:r>
              <a:rPr lang="ko-KR" altLang="en-US" dirty="0"/>
              <a:t> 전달하고 여기에서 출력 시퀀스의 예측이 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95C5A7-714D-48BF-90D8-EC0E9DB120B2}"/>
              </a:ext>
            </a:extLst>
          </p:cNvPr>
          <p:cNvGrpSpPr/>
          <p:nvPr/>
        </p:nvGrpSpPr>
        <p:grpSpPr>
          <a:xfrm>
            <a:off x="2077135" y="1845990"/>
            <a:ext cx="7487148" cy="3859485"/>
            <a:chOff x="2077135" y="1845990"/>
            <a:chExt cx="7487148" cy="3859485"/>
          </a:xfrm>
        </p:grpSpPr>
        <p:pic>
          <p:nvPicPr>
            <p:cNvPr id="20482" name="Picture 2" descr="https://wikidocs.net/images/page/159499/7_yYL1eM6UWbBZa9N975ShpA_1.png">
              <a:extLst>
                <a:ext uri="{FF2B5EF4-FFF2-40B4-BE49-F238E27FC236}">
                  <a16:creationId xmlns:a16="http://schemas.microsoft.com/office/drawing/2014/main" id="{8DDF7F7B-AADC-4D17-8E83-9566FC6F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313" y="1959531"/>
              <a:ext cx="5916711" cy="37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E87665-D212-4041-B099-C202496F86A1}"/>
                </a:ext>
              </a:extLst>
            </p:cNvPr>
            <p:cNvSpPr/>
            <p:nvPr/>
          </p:nvSpPr>
          <p:spPr>
            <a:xfrm>
              <a:off x="2077135" y="2701820"/>
              <a:ext cx="1431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마지막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50D025-8D23-4D73-9312-249DB451C8FF}"/>
                </a:ext>
              </a:extLst>
            </p:cNvPr>
            <p:cNvSpPr txBox="1"/>
            <p:nvPr/>
          </p:nvSpPr>
          <p:spPr>
            <a:xfrm>
              <a:off x="7687169" y="3417004"/>
              <a:ext cx="1877114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F75E7E-6259-45B4-A3B4-2EDB4457D2A9}"/>
                </a:ext>
              </a:extLst>
            </p:cNvPr>
            <p:cNvSpPr txBox="1"/>
            <p:nvPr/>
          </p:nvSpPr>
          <p:spPr>
            <a:xfrm>
              <a:off x="3651920" y="1845990"/>
              <a:ext cx="44300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매 시간간격 마다 예측 단어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출력이 있다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1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5A3F7B-40B6-44AA-937F-8480C6BD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인코더의 훈련과 테스트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70CFD-6ED0-4C9E-8D86-325E68C9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4" y="1206701"/>
            <a:ext cx="4029104" cy="4171981"/>
          </a:xfrm>
          <a:prstGeom prst="rect">
            <a:avLst/>
          </a:prstGeom>
        </p:spPr>
      </p:pic>
      <p:pic>
        <p:nvPicPr>
          <p:cNvPr id="21506" name="Picture 2" descr="https://wikidocs.net/images/page/159499/8_5nD2k6cRx1GJwB_qTtypEw.png">
            <a:extLst>
              <a:ext uri="{FF2B5EF4-FFF2-40B4-BE49-F238E27FC236}">
                <a16:creationId xmlns:a16="http://schemas.microsoft.com/office/drawing/2014/main" id="{25576F74-3579-4E6F-B1CA-74ECC30A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3" y="2026872"/>
            <a:ext cx="5537621" cy="22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7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훈련</a:t>
            </a:r>
            <a:r>
              <a:rPr lang="en-US" altLang="ko-KR" dirty="0"/>
              <a:t>(Train)</a:t>
            </a:r>
            <a:r>
              <a:rPr lang="ko-KR" altLang="en-US" dirty="0"/>
              <a:t>과정 </a:t>
            </a:r>
            <a:r>
              <a:rPr lang="en-US" altLang="ko-KR" dirty="0"/>
              <a:t>: Teacher Forcing 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디코더</a:t>
            </a:r>
            <a:r>
              <a:rPr lang="ko-KR" altLang="en-US" dirty="0"/>
              <a:t> 모델을 훈련하기 위해 </a:t>
            </a:r>
            <a:r>
              <a:rPr lang="en-US" altLang="ko-KR" dirty="0"/>
              <a:t>"Teacher Forcing"</a:t>
            </a:r>
            <a:r>
              <a:rPr lang="ko-KR" altLang="en-US" dirty="0"/>
              <a:t>이라는 기술을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 시간 단계의 실제 출력</a:t>
            </a:r>
            <a:r>
              <a:rPr lang="en-US" altLang="ko-KR" dirty="0"/>
              <a:t>/</a:t>
            </a:r>
            <a:r>
              <a:rPr lang="ko-KR" altLang="en-US" dirty="0"/>
              <a:t>토큰</a:t>
            </a:r>
            <a:r>
              <a:rPr lang="en-US" altLang="ko-KR" dirty="0"/>
              <a:t>(</a:t>
            </a:r>
            <a:r>
              <a:rPr lang="ko-KR" altLang="en-US" dirty="0"/>
              <a:t>예측된 출력</a:t>
            </a:r>
            <a:r>
              <a:rPr lang="en-US" altLang="ko-KR" dirty="0"/>
              <a:t>/</a:t>
            </a:r>
            <a:r>
              <a:rPr lang="ko-KR" altLang="en-US" dirty="0"/>
              <a:t>토큰이 아님</a:t>
            </a:r>
            <a:r>
              <a:rPr lang="en-US" altLang="ko-KR" dirty="0"/>
              <a:t>)</a:t>
            </a:r>
            <a:r>
              <a:rPr lang="ko-KR" altLang="en-US" dirty="0"/>
              <a:t>을 현재 시간 단계의 입력으로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386F57-96E6-4B1F-9057-E41E32FB836E}"/>
              </a:ext>
            </a:extLst>
          </p:cNvPr>
          <p:cNvGrpSpPr/>
          <p:nvPr/>
        </p:nvGrpSpPr>
        <p:grpSpPr>
          <a:xfrm>
            <a:off x="1459254" y="1936397"/>
            <a:ext cx="9734366" cy="4169721"/>
            <a:chOff x="1459254" y="1936397"/>
            <a:chExt cx="9734366" cy="4169721"/>
          </a:xfrm>
        </p:grpSpPr>
        <p:pic>
          <p:nvPicPr>
            <p:cNvPr id="22530" name="Picture 2" descr="https://wikidocs.net/images/page/159499/9_3gCQBomC_AolBeF1klw_ig.png">
              <a:extLst>
                <a:ext uri="{FF2B5EF4-FFF2-40B4-BE49-F238E27FC236}">
                  <a16:creationId xmlns:a16="http://schemas.microsoft.com/office/drawing/2014/main" id="{23FC4B16-4700-4035-9186-08A84D65B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59" y="1936397"/>
              <a:ext cx="7446361" cy="416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8AA5F3-8522-4685-B76B-923C7844C192}"/>
                </a:ext>
              </a:extLst>
            </p:cNvPr>
            <p:cNvSpPr txBox="1"/>
            <p:nvPr/>
          </p:nvSpPr>
          <p:spPr>
            <a:xfrm>
              <a:off x="1459254" y="2357541"/>
              <a:ext cx="180646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y1_pred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‘de’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예측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y1_real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ravi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교사학습을 적용함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2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3554" name="Picture 2" descr="https://wikidocs.net/images/page/159499/10_QaJKYwjg06vzooJVGKOIEw.png">
            <a:extLst>
              <a:ext uri="{FF2B5EF4-FFF2-40B4-BE49-F238E27FC236}">
                <a16:creationId xmlns:a16="http://schemas.microsoft.com/office/drawing/2014/main" id="{1686CAEA-33AB-4C4D-85E3-30B0A99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41" y="1421722"/>
            <a:ext cx="9223927" cy="41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5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 descr="https://wikidocs.net/images/page/159499/11_PdckBUuynt8wCVJ6f197Rw.png">
            <a:extLst>
              <a:ext uri="{FF2B5EF4-FFF2-40B4-BE49-F238E27FC236}">
                <a16:creationId xmlns:a16="http://schemas.microsoft.com/office/drawing/2014/main" id="{BD1BC8F0-8E12-4F17-A8BD-1009F99E0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69" y="1961677"/>
            <a:ext cx="6612858" cy="34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0F0139-1698-45F6-BBA1-9600C70B0E5D}"/>
              </a:ext>
            </a:extLst>
          </p:cNvPr>
          <p:cNvSpPr/>
          <p:nvPr/>
        </p:nvSpPr>
        <p:spPr>
          <a:xfrm>
            <a:off x="1775791" y="1010098"/>
            <a:ext cx="85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훈련된 모델에 따르면 테스트 시간의 예측 시퀀스는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ravi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de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</a:p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훈련이 충분하지 않아서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과정에서 정확한 예측을 하지 못했다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9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모델의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층에 대하여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레이어는 </a:t>
            </a:r>
            <a:r>
              <a:rPr lang="en-US" altLang="ko-KR" dirty="0"/>
              <a:t>Word2Vec </a:t>
            </a:r>
            <a:r>
              <a:rPr lang="ko-KR" altLang="en-US" dirty="0" err="1"/>
              <a:t>임베딩처럼</a:t>
            </a:r>
            <a:r>
              <a:rPr lang="ko-KR" altLang="en-US" dirty="0"/>
              <a:t> 사전 훈련되거나 모델 자체로 훈련될 수 있습니다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5683F-F054-4DAC-BA8C-F6EBED53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32" y="1683147"/>
            <a:ext cx="6629448" cy="40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51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5196</TotalTime>
  <Words>839</Words>
  <Application>Microsoft Office PowerPoint</Application>
  <PresentationFormat>와이드스크린</PresentationFormat>
  <Paragraphs>147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12롯데마트드림Bold</vt:lpstr>
      <vt:lpstr>12롯데마트드림Medium</vt:lpstr>
      <vt:lpstr>-apple-system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2_Office 테마</vt:lpstr>
      <vt:lpstr>Lecture 14  RNN을 이용한 기계번역 : Seq2Seq 모델</vt:lpstr>
      <vt:lpstr>Encoder-Decoder 모델: 영어-프랑스 기계번역 예제</vt:lpstr>
      <vt:lpstr>인코더-디코더 모델: 인코더 모듈</vt:lpstr>
      <vt:lpstr>인코더-디코더 모델: 디코더 모듈</vt:lpstr>
      <vt:lpstr>인코더의 훈련과 테스트 과정 </vt:lpstr>
      <vt:lpstr>디코더의 훈련(Train)과정 : Teacher Forcing  </vt:lpstr>
      <vt:lpstr>디코더의 테스트(Test)과정: Teacher Forcing 적용하지 않는다.</vt:lpstr>
      <vt:lpstr>디코더의 테스트(Test)과정: Teacher Forcing 적용하지 않는다.</vt:lpstr>
      <vt:lpstr>인코더-디코더 모델의 임베딩 층에 대하여</vt:lpstr>
      <vt:lpstr>(예제) 인코더-디코더: RNN 사용한 기계번역</vt:lpstr>
      <vt:lpstr>(예제) 인코더-디코더에서 디코더 모듈의 분류기(Softmax)</vt:lpstr>
      <vt:lpstr>  (예시) 인코더-디코더의 텍스트 임베딩 : 벡트 크기=4인 경우</vt:lpstr>
      <vt:lpstr>신경망 기계 번역</vt:lpstr>
      <vt:lpstr>신경망 기계번역 (Neural Machine Translation)</vt:lpstr>
      <vt:lpstr>Read Data</vt:lpstr>
      <vt:lpstr>마침표를 제거</vt:lpstr>
      <vt:lpstr>(2) 텍스트를 시퀀스로 변환(Text to Sequence Conversion)</vt:lpstr>
      <vt:lpstr>Tokenizer() 사용하여 텍스트를 벡터화</vt:lpstr>
      <vt:lpstr>주어긴 길이로 문장 시퀀스를 만드는 함수를 정의</vt:lpstr>
      <vt:lpstr>모델 설계하자</vt:lpstr>
      <vt:lpstr>훈련과정 손실 함수 및 과적합 여부 </vt:lpstr>
      <vt:lpstr>  한글-영어 번역을 위한 신경망기계번역 모델</vt:lpstr>
      <vt:lpstr>신경망 기계번역(Neural Machine Translation)</vt:lpstr>
      <vt:lpstr>kor-eng.txt 데이터셋 불러오기</vt:lpstr>
      <vt:lpstr>텍스트 전처리 (구둣점 제거, 소문자, 불용어 처리)</vt:lpstr>
      <vt:lpstr>토큰화와 정수인코딩 그리고 패딩을 하자. </vt:lpstr>
      <vt:lpstr>정수인코딩 BoW와 패딩 후 훈련/테스트 데이터 나누기 </vt:lpstr>
      <vt:lpstr>인코더-디코더 모델 </vt:lpstr>
      <vt:lpstr>훈련과정의 모델 최적화 과정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500</cp:revision>
  <dcterms:created xsi:type="dcterms:W3CDTF">2019-11-13T07:01:23Z</dcterms:created>
  <dcterms:modified xsi:type="dcterms:W3CDTF">2025-02-26T16:46:14Z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